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1" r:id="rId4"/>
    <p:sldId id="260" r:id="rId5"/>
    <p:sldId id="258" r:id="rId6"/>
    <p:sldId id="261" r:id="rId7"/>
    <p:sldId id="262" r:id="rId8"/>
    <p:sldId id="263" r:id="rId9"/>
    <p:sldId id="265" r:id="rId10"/>
    <p:sldId id="264" r:id="rId11"/>
    <p:sldId id="266" r:id="rId12"/>
    <p:sldId id="267" r:id="rId13"/>
    <p:sldId id="268" r:id="rId14"/>
    <p:sldId id="269" r:id="rId15"/>
    <p:sldId id="270" r:id="rId16"/>
    <p:sldId id="271" r:id="rId17"/>
    <p:sldId id="294" r:id="rId18"/>
    <p:sldId id="282" r:id="rId19"/>
    <p:sldId id="283" r:id="rId20"/>
    <p:sldId id="284" r:id="rId21"/>
    <p:sldId id="285" r:id="rId22"/>
    <p:sldId id="272" r:id="rId23"/>
    <p:sldId id="273" r:id="rId24"/>
    <p:sldId id="286" r:id="rId25"/>
    <p:sldId id="274" r:id="rId26"/>
    <p:sldId id="291" r:id="rId27"/>
    <p:sldId id="275" r:id="rId28"/>
    <p:sldId id="292" r:id="rId29"/>
    <p:sldId id="276" r:id="rId30"/>
    <p:sldId id="293" r:id="rId31"/>
    <p:sldId id="277" r:id="rId32"/>
    <p:sldId id="278" r:id="rId33"/>
    <p:sldId id="279" r:id="rId34"/>
    <p:sldId id="280" r:id="rId35"/>
    <p:sldId id="288" r:id="rId36"/>
    <p:sldId id="289" r:id="rId37"/>
    <p:sldId id="29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2/14/2023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6D4B-D6EE-FE17-3E47-3C3E8321B801}"/>
              </a:ext>
            </a:extLst>
          </p:cNvPr>
          <p:cNvSpPr>
            <a:spLocks noGrp="1"/>
          </p:cNvSpPr>
          <p:nvPr>
            <p:ph type="ctrTitle"/>
          </p:nvPr>
        </p:nvSpPr>
        <p:spPr>
          <a:xfrm>
            <a:off x="986118" y="565773"/>
            <a:ext cx="10353301" cy="2421464"/>
          </a:xfrm>
        </p:spPr>
        <p:txBody>
          <a:bodyPr>
            <a:normAutofit/>
          </a:bodyPr>
          <a:lstStyle/>
          <a:p>
            <a:pPr algn="l"/>
            <a:r>
              <a:rPr lang="en-US" sz="5400" b="1" dirty="0"/>
              <a:t>Problem solving in c programming</a:t>
            </a:r>
            <a:endParaRPr lang="en-IN" sz="5400" b="1" dirty="0"/>
          </a:p>
        </p:txBody>
      </p:sp>
      <p:sp>
        <p:nvSpPr>
          <p:cNvPr id="3" name="Subtitle 2">
            <a:extLst>
              <a:ext uri="{FF2B5EF4-FFF2-40B4-BE49-F238E27FC236}">
                <a16:creationId xmlns:a16="http://schemas.microsoft.com/office/drawing/2014/main" id="{D7950975-6E99-FF5A-91BA-143578B437FD}"/>
              </a:ext>
            </a:extLst>
          </p:cNvPr>
          <p:cNvSpPr>
            <a:spLocks noGrp="1"/>
          </p:cNvSpPr>
          <p:nvPr>
            <p:ph type="subTitle" idx="1"/>
          </p:nvPr>
        </p:nvSpPr>
        <p:spPr>
          <a:xfrm>
            <a:off x="3989293" y="3982320"/>
            <a:ext cx="7197726" cy="1405467"/>
          </a:xfrm>
        </p:spPr>
        <p:txBody>
          <a:bodyPr>
            <a:normAutofit/>
          </a:bodyPr>
          <a:lstStyle/>
          <a:p>
            <a:endParaRPr lang="en-US" sz="2400" dirty="0"/>
          </a:p>
          <a:p>
            <a:endParaRPr lang="en-IN" sz="2400" dirty="0"/>
          </a:p>
          <a:p>
            <a:endParaRPr lang="en-IN" sz="2400" dirty="0"/>
          </a:p>
        </p:txBody>
      </p:sp>
      <p:sp>
        <p:nvSpPr>
          <p:cNvPr id="5" name="Title 1">
            <a:extLst>
              <a:ext uri="{FF2B5EF4-FFF2-40B4-BE49-F238E27FC236}">
                <a16:creationId xmlns:a16="http://schemas.microsoft.com/office/drawing/2014/main" id="{8AE640D5-146F-4136-B9F4-F99ED90163D4}"/>
              </a:ext>
            </a:extLst>
          </p:cNvPr>
          <p:cNvSpPr txBox="1">
            <a:spLocks/>
          </p:cNvSpPr>
          <p:nvPr/>
        </p:nvSpPr>
        <p:spPr>
          <a:xfrm>
            <a:off x="806824" y="3075890"/>
            <a:ext cx="10532595" cy="24214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400" b="1" dirty="0"/>
              <a:t>Resize of an image</a:t>
            </a:r>
          </a:p>
          <a:p>
            <a:pPr algn="l"/>
            <a:r>
              <a:rPr lang="en-US" sz="3600" b="1" dirty="0"/>
              <a:t>By group-14</a:t>
            </a:r>
            <a:endParaRPr lang="en-IN" sz="3600" b="1" dirty="0"/>
          </a:p>
        </p:txBody>
      </p:sp>
    </p:spTree>
    <p:extLst>
      <p:ext uri="{BB962C8B-B14F-4D97-AF65-F5344CB8AC3E}">
        <p14:creationId xmlns:p14="http://schemas.microsoft.com/office/powerpoint/2010/main" val="218355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C4C-D0DD-83AB-BE00-AF497B858E66}"/>
              </a:ext>
            </a:extLst>
          </p:cNvPr>
          <p:cNvSpPr>
            <a:spLocks noGrp="1"/>
          </p:cNvSpPr>
          <p:nvPr>
            <p:ph type="title"/>
          </p:nvPr>
        </p:nvSpPr>
        <p:spPr/>
        <p:txBody>
          <a:bodyPr/>
          <a:lstStyle/>
          <a:p>
            <a:r>
              <a:rPr lang="en-IN" b="1" dirty="0" err="1"/>
              <a:t>Stdio.h</a:t>
            </a:r>
            <a:endParaRPr lang="en-IN" b="1" dirty="0"/>
          </a:p>
        </p:txBody>
      </p:sp>
      <p:sp>
        <p:nvSpPr>
          <p:cNvPr id="4" name="Rectangle 1">
            <a:extLst>
              <a:ext uri="{FF2B5EF4-FFF2-40B4-BE49-F238E27FC236}">
                <a16:creationId xmlns:a16="http://schemas.microsoft.com/office/drawing/2014/main" id="{D223A581-3C5D-043C-D238-F04C769980D2}"/>
              </a:ext>
            </a:extLst>
          </p:cNvPr>
          <p:cNvSpPr>
            <a:spLocks noGrp="1" noChangeArrowheads="1"/>
          </p:cNvSpPr>
          <p:nvPr>
            <p:ph idx="1"/>
          </p:nvPr>
        </p:nvSpPr>
        <p:spPr bwMode="auto">
          <a:xfrm>
            <a:off x="685801" y="2227696"/>
            <a:ext cx="917667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Arial Unicode MS"/>
              </a:rPr>
              <a:t>printf</a:t>
            </a:r>
            <a:r>
              <a:rPr kumimoji="0" lang="en-US" altLang="en-US" sz="2800" b="0" i="0" u="none" strike="noStrike" cap="none" normalizeH="0" baseline="0" dirty="0">
                <a:ln>
                  <a:noFill/>
                </a:ln>
                <a:solidFill>
                  <a:schemeClr val="tx1"/>
                </a:solidFill>
                <a:effectLst/>
              </a:rPr>
              <a:t> - This function is used to display output to the screen.</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solidFill>
                  <a:schemeClr val="tx1"/>
                </a:solidFill>
                <a:effectLst/>
                <a:latin typeface="Arial Unicode MS"/>
              </a:rPr>
              <a:t>scanf</a:t>
            </a:r>
            <a:r>
              <a:rPr kumimoji="0" lang="en-US" altLang="en-US" sz="2800" b="0" i="0" u="none" strike="noStrike" cap="none" normalizeH="0" baseline="0" dirty="0">
                <a:ln>
                  <a:noFill/>
                </a:ln>
                <a:solidFill>
                  <a:schemeClr val="tx1"/>
                </a:solidFill>
                <a:effectLst/>
              </a:rPr>
              <a:t> - This function is used to read input from the user.</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solidFill>
                  <a:schemeClr val="tx1"/>
                </a:solidFill>
                <a:effectLst/>
                <a:latin typeface="Arial Unicode MS"/>
              </a:rPr>
              <a:t>fopen</a:t>
            </a:r>
            <a:r>
              <a:rPr kumimoji="0" lang="en-US" altLang="en-US" sz="2800" b="0" i="0" u="none" strike="noStrike" cap="none" normalizeH="0" baseline="0" dirty="0">
                <a:ln>
                  <a:noFill/>
                </a:ln>
                <a:solidFill>
                  <a:schemeClr val="tx1"/>
                </a:solidFill>
                <a:effectLst/>
              </a:rPr>
              <a:t> - This function is used to open a file.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solidFill>
                  <a:schemeClr val="tx1"/>
                </a:solidFill>
                <a:effectLst/>
                <a:latin typeface="Arial Unicode MS"/>
              </a:rPr>
              <a:t>fclose</a:t>
            </a:r>
            <a:r>
              <a:rPr kumimoji="0" lang="en-US" altLang="en-US" sz="2800" b="0" i="0" u="none" strike="noStrike" cap="none" normalizeH="0" baseline="0" dirty="0">
                <a:ln>
                  <a:noFill/>
                </a:ln>
                <a:solidFill>
                  <a:schemeClr val="tx1"/>
                </a:solidFill>
                <a:effectLst/>
              </a:rPr>
              <a:t> - This function is used to close a file.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0" i="0" u="none" strike="noStrike" cap="none" normalizeH="0" baseline="0" dirty="0">
                <a:ln>
                  <a:noFill/>
                </a:ln>
                <a:solidFill>
                  <a:schemeClr val="tx1"/>
                </a:solidFill>
                <a:effectLst/>
                <a:latin typeface="Arial Unicode MS"/>
              </a:rPr>
              <a:t>fread</a:t>
            </a:r>
            <a:r>
              <a:rPr kumimoji="0" lang="en-US" altLang="en-US" sz="2800" b="0" i="0" u="none" strike="noStrike" cap="none" normalizeH="0" baseline="0" dirty="0">
                <a:ln>
                  <a:noFill/>
                </a:ln>
                <a:solidFill>
                  <a:schemeClr val="tx1"/>
                </a:solidFill>
                <a:effectLst/>
              </a:rPr>
              <a:t> - This function is used to read data from a file.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0" i="0" u="none" strike="noStrike" cap="none" normalizeH="0" baseline="0" dirty="0">
                <a:ln>
                  <a:noFill/>
                </a:ln>
                <a:solidFill>
                  <a:schemeClr val="tx1"/>
                </a:solidFill>
                <a:effectLst/>
                <a:latin typeface="Arial Unicode MS"/>
              </a:rPr>
              <a:t>fwrite</a:t>
            </a:r>
            <a:r>
              <a:rPr kumimoji="0" lang="en-US" altLang="en-US" sz="2800" b="0" i="0" u="none" strike="noStrike" cap="none" normalizeH="0" baseline="0" dirty="0">
                <a:ln>
                  <a:noFill/>
                </a:ln>
                <a:solidFill>
                  <a:schemeClr val="tx1"/>
                </a:solidFill>
                <a:effectLst/>
              </a:rPr>
              <a:t> - This function is used to write data to a file.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6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775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01DC7-078D-8E86-08A6-818AE102E06F}"/>
              </a:ext>
            </a:extLst>
          </p:cNvPr>
          <p:cNvSpPr>
            <a:spLocks noGrp="1"/>
          </p:cNvSpPr>
          <p:nvPr>
            <p:ph type="title"/>
          </p:nvPr>
        </p:nvSpPr>
        <p:spPr>
          <a:xfrm>
            <a:off x="685801" y="609601"/>
            <a:ext cx="10131425" cy="546100"/>
          </a:xfrm>
        </p:spPr>
        <p:txBody>
          <a:bodyPr>
            <a:normAutofit fontScale="90000"/>
          </a:bodyPr>
          <a:lstStyle/>
          <a:p>
            <a:r>
              <a:rPr lang="en-IN" b="1" dirty="0"/>
              <a:t>STDLIB.H</a:t>
            </a:r>
          </a:p>
        </p:txBody>
      </p:sp>
      <p:sp>
        <p:nvSpPr>
          <p:cNvPr id="4" name="Rectangle 1">
            <a:extLst>
              <a:ext uri="{FF2B5EF4-FFF2-40B4-BE49-F238E27FC236}">
                <a16:creationId xmlns:a16="http://schemas.microsoft.com/office/drawing/2014/main" id="{B63B3E75-0008-E67A-4772-2C7E29453237}"/>
              </a:ext>
            </a:extLst>
          </p:cNvPr>
          <p:cNvSpPr>
            <a:spLocks noGrp="1" noChangeArrowheads="1"/>
          </p:cNvSpPr>
          <p:nvPr>
            <p:ph idx="1"/>
          </p:nvPr>
        </p:nvSpPr>
        <p:spPr bwMode="auto">
          <a:xfrm>
            <a:off x="1168401" y="1484751"/>
            <a:ext cx="893444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stdlib.h</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header file in the C standard library that provides definitions for several general purpose functions, including memory allocation and conversions between different data types. </a:t>
            </a:r>
          </a:p>
          <a:p>
            <a:pPr defTabSz="914400" eaLnBrk="0" fontAlgn="base" hangingPunct="0">
              <a:spcBef>
                <a:spcPct val="0"/>
              </a:spcBef>
              <a:spcAft>
                <a:spcPct val="0"/>
              </a:spcAft>
              <a:buClrTx/>
              <a:buSzTx/>
            </a:pPr>
            <a:endParaRPr lang="en-US" altLang="en-US" sz="2000" b="1"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Malloc-</a:t>
            </a:r>
            <a:r>
              <a:rPr lang="en-US" sz="2000" b="1" dirty="0">
                <a:latin typeface="Times New Roman" panose="02020603050405020304" pitchFamily="18" charset="0"/>
                <a:cs typeface="Times New Roman" panose="02020603050405020304" pitchFamily="18" charset="0"/>
              </a:rPr>
              <a:t>This function is used to allocate memory dynamically.</a:t>
            </a:r>
          </a:p>
          <a:p>
            <a:pPr defTabSz="914400" eaLnBrk="0" fontAlgn="base" hangingPunct="0">
              <a:spcBef>
                <a:spcPct val="0"/>
              </a:spcBef>
              <a:spcAft>
                <a:spcPct val="0"/>
              </a:spcAft>
              <a:buClrTx/>
              <a:buSzTx/>
            </a:pPr>
            <a:endParaRPr lang="en-US" sz="2000" b="1"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pPr>
            <a:endParaRPr lang="en-US" sz="2000" b="1"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pPr>
            <a:r>
              <a:rPr lang="en-US" sz="2000" b="1" dirty="0">
                <a:latin typeface="Times New Roman" panose="02020603050405020304" pitchFamily="18" charset="0"/>
                <a:cs typeface="Times New Roman" panose="02020603050405020304" pitchFamily="18" charset="0"/>
              </a:rPr>
              <a:t>Exit-This function is used to exit a program.</a:t>
            </a:r>
          </a:p>
          <a:p>
            <a:pPr defTabSz="914400" eaLnBrk="0" fontAlgn="base" hangingPunct="0">
              <a:spcBef>
                <a:spcPct val="0"/>
              </a:spcBef>
              <a:spcAft>
                <a:spcPct val="0"/>
              </a:spcAft>
              <a:buClrTx/>
              <a:buSzTx/>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dirty="0">
              <a:latin typeface="Arial" panose="020B0604020202020204" pitchFamily="34" charset="0"/>
            </a:endParaRPr>
          </a:p>
          <a:p>
            <a:pPr defTabSz="914400" eaLnBrk="0" fontAlgn="base" hangingPunct="0">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751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34E2-ECB2-633A-366B-099B3CC97FAD}"/>
              </a:ext>
            </a:extLst>
          </p:cNvPr>
          <p:cNvSpPr>
            <a:spLocks noGrp="1"/>
          </p:cNvSpPr>
          <p:nvPr>
            <p:ph type="title"/>
          </p:nvPr>
        </p:nvSpPr>
        <p:spPr/>
        <p:txBody>
          <a:bodyPr/>
          <a:lstStyle/>
          <a:p>
            <a:r>
              <a:rPr lang="en-US" b="1" dirty="0" err="1"/>
              <a:t>stb_image</a:t>
            </a:r>
            <a:endParaRPr lang="en-IN" b="1" dirty="0"/>
          </a:p>
        </p:txBody>
      </p:sp>
      <p:sp>
        <p:nvSpPr>
          <p:cNvPr id="4" name="TextBox 3">
            <a:extLst>
              <a:ext uri="{FF2B5EF4-FFF2-40B4-BE49-F238E27FC236}">
                <a16:creationId xmlns:a16="http://schemas.microsoft.com/office/drawing/2014/main" id="{0E154122-8EB5-6B4B-37C7-064AEDD6968E}"/>
              </a:ext>
            </a:extLst>
          </p:cNvPr>
          <p:cNvSpPr txBox="1"/>
          <p:nvPr/>
        </p:nvSpPr>
        <p:spPr>
          <a:xfrm>
            <a:off x="5743184" y="2185792"/>
            <a:ext cx="45719" cy="45719"/>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E7AED8E1-5532-E68E-5B39-26DE0393EB9C}"/>
              </a:ext>
            </a:extLst>
          </p:cNvPr>
          <p:cNvSpPr txBox="1"/>
          <p:nvPr/>
        </p:nvSpPr>
        <p:spPr>
          <a:xfrm>
            <a:off x="964504" y="2065867"/>
            <a:ext cx="8423754" cy="3600986"/>
          </a:xfrm>
          <a:prstGeom prst="rect">
            <a:avLst/>
          </a:prstGeom>
          <a:noFill/>
        </p:spPr>
        <p:txBody>
          <a:bodyPr wrap="square" rtlCol="0">
            <a:spAutoFit/>
          </a:bodyPr>
          <a:lstStyle/>
          <a:p>
            <a:pPr marL="285750" indent="-285750">
              <a:buFont typeface="Arial" panose="020B0604020202020204" pitchFamily="34" charset="0"/>
              <a:buChar char="•"/>
            </a:pPr>
            <a:r>
              <a:rPr lang="en-IN" sz="2400" b="1" dirty="0"/>
              <a:t>“ </a:t>
            </a:r>
            <a:r>
              <a:rPr lang="en-US" sz="2400" b="1" dirty="0" err="1"/>
              <a:t>stb_image</a:t>
            </a:r>
            <a:r>
              <a:rPr lang="en-US" sz="2400" b="1" dirty="0"/>
              <a:t>" is a public domain library for loading images.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This library is designed to be a small, simple and efficient image loading library that is easy to use and integrate into other projects.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First of all, we declare the  </a:t>
            </a:r>
            <a:r>
              <a:rPr lang="en-US" sz="2400" b="1" dirty="0" err="1"/>
              <a:t>stb_image</a:t>
            </a:r>
            <a:r>
              <a:rPr lang="en-US" sz="2400" b="1" dirty="0"/>
              <a:t> in the header file, then implement it 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02415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27D8E-BAC6-62F7-92F5-D09D3E7B99D9}"/>
              </a:ext>
            </a:extLst>
          </p:cNvPr>
          <p:cNvSpPr>
            <a:spLocks noGrp="1"/>
          </p:cNvSpPr>
          <p:nvPr>
            <p:ph type="title"/>
          </p:nvPr>
        </p:nvSpPr>
        <p:spPr>
          <a:xfrm>
            <a:off x="685801" y="466165"/>
            <a:ext cx="10131425" cy="1456267"/>
          </a:xfrm>
        </p:spPr>
        <p:txBody>
          <a:bodyPr/>
          <a:lstStyle/>
          <a:p>
            <a:r>
              <a:rPr lang="en-IN" b="1" dirty="0" err="1"/>
              <a:t>stbi_load</a:t>
            </a:r>
            <a:endParaRPr lang="en-IN" b="1" dirty="0"/>
          </a:p>
        </p:txBody>
      </p:sp>
      <p:sp>
        <p:nvSpPr>
          <p:cNvPr id="6" name="TextBox 5">
            <a:extLst>
              <a:ext uri="{FF2B5EF4-FFF2-40B4-BE49-F238E27FC236}">
                <a16:creationId xmlns:a16="http://schemas.microsoft.com/office/drawing/2014/main" id="{8E3FE941-07B1-A318-0BFA-CD1EF17F79A7}"/>
              </a:ext>
            </a:extLst>
          </p:cNvPr>
          <p:cNvSpPr txBox="1"/>
          <p:nvPr/>
        </p:nvSpPr>
        <p:spPr>
          <a:xfrm>
            <a:off x="1075765" y="2133600"/>
            <a:ext cx="8570259" cy="3785652"/>
          </a:xfrm>
          <a:prstGeom prst="rect">
            <a:avLst/>
          </a:prstGeom>
          <a:noFill/>
        </p:spPr>
        <p:txBody>
          <a:bodyPr wrap="square" rtlCol="0">
            <a:spAutoFit/>
          </a:bodyPr>
          <a:lstStyle/>
          <a:p>
            <a:pPr marL="285750" indent="-285750">
              <a:buFont typeface="Arial" panose="020B0604020202020204" pitchFamily="34" charset="0"/>
              <a:buChar char="•"/>
            </a:pPr>
            <a:r>
              <a:rPr lang="en-IN" sz="2000" b="1" dirty="0"/>
              <a:t> </a:t>
            </a:r>
            <a:r>
              <a:rPr lang="en-US" sz="2000" b="1" dirty="0"/>
              <a:t>"</a:t>
            </a:r>
            <a:r>
              <a:rPr lang="en-US" sz="2000" b="1" dirty="0" err="1"/>
              <a:t>stbi_load</a:t>
            </a:r>
            <a:r>
              <a:rPr lang="en-US" sz="2000" b="1" dirty="0"/>
              <a:t>" is a function used to load an image from a specified file path and return the image data in a format that can be used for further processing.</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The function takes four arguments: the file path of the image, a pointer to an integer that will hold the width of the image, a pointer to an integer that will hold the height of the image, and a pointer to an integer that will hold the number of channels in the image.</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The </a:t>
            </a:r>
            <a:r>
              <a:rPr lang="en-US" sz="2000" b="1" dirty="0" err="1"/>
              <a:t>stbi_write_png</a:t>
            </a:r>
            <a:r>
              <a:rPr lang="en-US" sz="2000" b="1" dirty="0"/>
              <a:t> and </a:t>
            </a:r>
            <a:r>
              <a:rPr lang="en-US" sz="2000" b="1" dirty="0" err="1"/>
              <a:t>stbi_write_jpg</a:t>
            </a:r>
            <a:r>
              <a:rPr lang="en-US" sz="2000" b="1" dirty="0"/>
              <a:t> functions are defined in the </a:t>
            </a:r>
            <a:r>
              <a:rPr lang="en-US" sz="2000" b="1" dirty="0" err="1"/>
              <a:t>stbi_image_write.h</a:t>
            </a:r>
            <a:r>
              <a:rPr lang="en-US" sz="2000" b="1" dirty="0"/>
              <a:t> header file. They allow you to save an image to disk as a PNG or JPG file, respectively.</a:t>
            </a:r>
            <a:endParaRPr lang="en-IN" sz="2000" b="1" dirty="0"/>
          </a:p>
        </p:txBody>
      </p:sp>
    </p:spTree>
    <p:extLst>
      <p:ext uri="{BB962C8B-B14F-4D97-AF65-F5344CB8AC3E}">
        <p14:creationId xmlns:p14="http://schemas.microsoft.com/office/powerpoint/2010/main" val="133775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294D-F69F-BE24-6ECC-F265D685004A}"/>
              </a:ext>
            </a:extLst>
          </p:cNvPr>
          <p:cNvSpPr>
            <a:spLocks noGrp="1"/>
          </p:cNvSpPr>
          <p:nvPr>
            <p:ph type="title"/>
          </p:nvPr>
        </p:nvSpPr>
        <p:spPr/>
        <p:txBody>
          <a:bodyPr/>
          <a:lstStyle/>
          <a:p>
            <a:r>
              <a:rPr lang="en-IN" b="1" dirty="0" err="1"/>
              <a:t>Stbi_write</a:t>
            </a:r>
            <a:r>
              <a:rPr lang="en-IN" b="1" dirty="0"/>
              <a:t>:</a:t>
            </a:r>
          </a:p>
        </p:txBody>
      </p:sp>
      <p:sp>
        <p:nvSpPr>
          <p:cNvPr id="3" name="Content Placeholder 2">
            <a:extLst>
              <a:ext uri="{FF2B5EF4-FFF2-40B4-BE49-F238E27FC236}">
                <a16:creationId xmlns:a16="http://schemas.microsoft.com/office/drawing/2014/main" id="{06E490A2-A2CC-B187-A03E-64A339794BF4}"/>
              </a:ext>
            </a:extLst>
          </p:cNvPr>
          <p:cNvSpPr>
            <a:spLocks noGrp="1"/>
          </p:cNvSpPr>
          <p:nvPr>
            <p:ph idx="1"/>
          </p:nvPr>
        </p:nvSpPr>
        <p:spPr>
          <a:xfrm>
            <a:off x="967637" y="1872642"/>
            <a:ext cx="10131425" cy="4062608"/>
          </a:xfrm>
        </p:spPr>
        <p:txBody>
          <a:bodyPr>
            <a:normAutofit/>
          </a:bodyPr>
          <a:lstStyle/>
          <a:p>
            <a:endParaRPr lang="en-US" b="1" dirty="0"/>
          </a:p>
          <a:p>
            <a:r>
              <a:rPr lang="en-US" sz="2000" b="1" dirty="0"/>
              <a:t>The </a:t>
            </a:r>
            <a:r>
              <a:rPr lang="en-US" sz="2000" b="1" dirty="0" err="1"/>
              <a:t>stbi_write_png</a:t>
            </a:r>
            <a:r>
              <a:rPr lang="en-US" sz="2000" b="1" dirty="0"/>
              <a:t> and </a:t>
            </a:r>
            <a:r>
              <a:rPr lang="en-US" sz="2000" b="1" dirty="0" err="1"/>
              <a:t>stbi_write_jpg</a:t>
            </a:r>
            <a:r>
              <a:rPr lang="en-US" sz="2000" b="1" dirty="0"/>
              <a:t> functions are defined in the </a:t>
            </a:r>
            <a:r>
              <a:rPr lang="en-US" sz="2000" b="1" dirty="0" err="1"/>
              <a:t>stbi_image_write.h</a:t>
            </a:r>
            <a:r>
              <a:rPr lang="en-US" sz="2000" b="1" dirty="0"/>
              <a:t> header file. They allow you to save an image to disk as a PNG or JPG file, respectively.</a:t>
            </a:r>
            <a:endParaRPr lang="en-IN" sz="2000" b="1" dirty="0"/>
          </a:p>
          <a:p>
            <a:r>
              <a:rPr lang="en-US" sz="2000" b="1" dirty="0" err="1"/>
              <a:t>stbi_image_write.h</a:t>
            </a:r>
            <a:r>
              <a:rPr lang="en-US" sz="2000" b="1" dirty="0"/>
              <a:t> is a header file that is part of the "</a:t>
            </a:r>
            <a:r>
              <a:rPr lang="en-US" sz="2000" b="1" dirty="0" err="1"/>
              <a:t>stb_image</a:t>
            </a:r>
            <a:r>
              <a:rPr lang="en-US" sz="2000" b="1" dirty="0"/>
              <a:t>" library, which provides a set of functions for reading and writing image data.</a:t>
            </a:r>
          </a:p>
          <a:p>
            <a:r>
              <a:rPr lang="en-US" sz="2000" b="1" dirty="0"/>
              <a:t> The </a:t>
            </a:r>
            <a:r>
              <a:rPr lang="en-US" sz="2000" b="1" dirty="0" err="1"/>
              <a:t>stbi_write_png</a:t>
            </a:r>
            <a:r>
              <a:rPr lang="en-US" sz="2000" b="1" dirty="0"/>
              <a:t> and </a:t>
            </a:r>
            <a:r>
              <a:rPr lang="en-US" sz="2000" b="1" dirty="0" err="1"/>
              <a:t>stbi_write_jpg</a:t>
            </a:r>
            <a:r>
              <a:rPr lang="en-US" sz="2000" b="1" dirty="0"/>
              <a:t> functions are defined in the </a:t>
            </a:r>
            <a:r>
              <a:rPr lang="en-US" sz="2000" b="1" dirty="0" err="1"/>
              <a:t>stbi_image_write.h</a:t>
            </a:r>
            <a:r>
              <a:rPr lang="en-US" sz="2000" b="1" dirty="0"/>
              <a:t> header file.   They allow you to save an image to disk as a PNG or JPG file, respectively</a:t>
            </a:r>
            <a:r>
              <a:rPr lang="en-US" sz="2000" dirty="0"/>
              <a:t>.</a:t>
            </a:r>
          </a:p>
          <a:p>
            <a:pPr marL="0" indent="0">
              <a:buNone/>
            </a:pPr>
            <a:endParaRPr lang="en-US" dirty="0"/>
          </a:p>
          <a:p>
            <a:pPr marL="0" indent="0">
              <a:buNone/>
            </a:pPr>
            <a:endParaRPr lang="en-IN" dirty="0"/>
          </a:p>
          <a:p>
            <a:endParaRPr lang="en-US" dirty="0"/>
          </a:p>
          <a:p>
            <a:endParaRPr lang="en-US" dirty="0"/>
          </a:p>
          <a:p>
            <a:pPr marL="0" indent="0">
              <a:buNone/>
            </a:pPr>
            <a:endParaRPr lang="en-IN" dirty="0"/>
          </a:p>
        </p:txBody>
      </p:sp>
    </p:spTree>
    <p:extLst>
      <p:ext uri="{BB962C8B-B14F-4D97-AF65-F5344CB8AC3E}">
        <p14:creationId xmlns:p14="http://schemas.microsoft.com/office/powerpoint/2010/main" val="1015895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36DB-FE32-C883-C5BE-40B69AE0E1B9}"/>
              </a:ext>
            </a:extLst>
          </p:cNvPr>
          <p:cNvSpPr>
            <a:spLocks noGrp="1"/>
          </p:cNvSpPr>
          <p:nvPr>
            <p:ph type="title"/>
          </p:nvPr>
        </p:nvSpPr>
        <p:spPr/>
        <p:txBody>
          <a:bodyPr>
            <a:normAutofit/>
          </a:bodyPr>
          <a:lstStyle/>
          <a:p>
            <a:r>
              <a:rPr lang="en-IN" sz="4400" b="1" dirty="0"/>
              <a:t>stbir_resize_uint8</a:t>
            </a:r>
          </a:p>
        </p:txBody>
      </p:sp>
      <p:sp>
        <p:nvSpPr>
          <p:cNvPr id="4" name="TextBox 3">
            <a:extLst>
              <a:ext uri="{FF2B5EF4-FFF2-40B4-BE49-F238E27FC236}">
                <a16:creationId xmlns:a16="http://schemas.microsoft.com/office/drawing/2014/main" id="{76535153-6844-61EB-9262-26506AF5D54E}"/>
              </a:ext>
            </a:extLst>
          </p:cNvPr>
          <p:cNvSpPr txBox="1"/>
          <p:nvPr/>
        </p:nvSpPr>
        <p:spPr>
          <a:xfrm>
            <a:off x="685801" y="1966586"/>
            <a:ext cx="8451936" cy="4247317"/>
          </a:xfrm>
          <a:prstGeom prst="rect">
            <a:avLst/>
          </a:prstGeom>
          <a:noFill/>
        </p:spPr>
        <p:txBody>
          <a:bodyPr wrap="square" rtlCol="0">
            <a:spAutoFit/>
          </a:bodyPr>
          <a:lstStyle/>
          <a:p>
            <a:pPr marL="285750" indent="-285750">
              <a:buFont typeface="Arial" panose="020B0604020202020204" pitchFamily="34" charset="0"/>
              <a:buChar char="•"/>
            </a:pPr>
            <a:r>
              <a:rPr lang="en-IN" sz="2400" dirty="0"/>
              <a:t>  </a:t>
            </a:r>
            <a:r>
              <a:rPr lang="en-IN" sz="2400" b="1" dirty="0"/>
              <a:t>stbir_resize_uint8  function resizes the image and stores the resized image in the array.</a:t>
            </a:r>
          </a:p>
          <a:p>
            <a:pPr marL="285750" indent="-285750">
              <a:buFont typeface="Arial" panose="020B0604020202020204" pitchFamily="34" charset="0"/>
              <a:buChar char="•"/>
            </a:pPr>
            <a:r>
              <a:rPr lang="en-US" sz="2400" b="1" dirty="0"/>
              <a:t>The function takes as input an unsigned char pointer to the original image width and height of the original image and other parameters such as the number of channels in the image and the destination image buffer (</a:t>
            </a:r>
            <a:r>
              <a:rPr lang="en-US" sz="2400" b="1" dirty="0" err="1"/>
              <a:t>resized_img</a:t>
            </a:r>
            <a:r>
              <a:rPr lang="en-US" sz="2400" b="1" dirty="0"/>
              <a: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"uint8" in the function name indicates that the input and output image data is stored in 8-bit unsigned integers.</a:t>
            </a:r>
            <a:r>
              <a:rPr lang="en-IN" sz="2400" b="1" dirty="0"/>
              <a:t> </a:t>
            </a:r>
          </a:p>
          <a:p>
            <a:pPr marL="285750" indent="-285750">
              <a:buFont typeface="Arial" panose="020B0604020202020204" pitchFamily="34" charset="0"/>
              <a:buChar char="•"/>
            </a:pPr>
            <a:endParaRPr lang="en-IN" dirty="0"/>
          </a:p>
          <a:p>
            <a:endParaRPr lang="en-IN" dirty="0"/>
          </a:p>
          <a:p>
            <a:r>
              <a:rPr lang="en-IN" dirty="0"/>
              <a:t> </a:t>
            </a:r>
          </a:p>
        </p:txBody>
      </p:sp>
    </p:spTree>
    <p:extLst>
      <p:ext uri="{BB962C8B-B14F-4D97-AF65-F5344CB8AC3E}">
        <p14:creationId xmlns:p14="http://schemas.microsoft.com/office/powerpoint/2010/main" val="380424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2886-9092-428E-B139-42FAABB273A4}"/>
              </a:ext>
            </a:extLst>
          </p:cNvPr>
          <p:cNvSpPr>
            <a:spLocks noGrp="1"/>
          </p:cNvSpPr>
          <p:nvPr>
            <p:ph type="title"/>
          </p:nvPr>
        </p:nvSpPr>
        <p:spPr/>
        <p:txBody>
          <a:bodyPr/>
          <a:lstStyle/>
          <a:p>
            <a:r>
              <a:rPr lang="en-IN" b="1" dirty="0"/>
              <a:t>STB_IMAGE_RESIZE</a:t>
            </a:r>
          </a:p>
        </p:txBody>
      </p:sp>
      <p:sp>
        <p:nvSpPr>
          <p:cNvPr id="4" name="TextBox 3">
            <a:extLst>
              <a:ext uri="{FF2B5EF4-FFF2-40B4-BE49-F238E27FC236}">
                <a16:creationId xmlns:a16="http://schemas.microsoft.com/office/drawing/2014/main" id="{4C0F9A12-D2D3-470E-ACDE-EA7666EE80D9}"/>
              </a:ext>
            </a:extLst>
          </p:cNvPr>
          <p:cNvSpPr txBox="1"/>
          <p:nvPr/>
        </p:nvSpPr>
        <p:spPr>
          <a:xfrm>
            <a:off x="1084217" y="2065867"/>
            <a:ext cx="82296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a library for resizing images, specifically for use in real-time graphics applications. It provides a simple API for resizing images using various resampling methods like</a:t>
            </a:r>
          </a:p>
          <a:p>
            <a:r>
              <a:rPr lang="en-US" sz="2400" dirty="0"/>
              <a:t>    Bilinear interpolation.</a:t>
            </a:r>
            <a:endParaRPr lang="en-IN" sz="2400" dirty="0"/>
          </a:p>
        </p:txBody>
      </p:sp>
    </p:spTree>
    <p:extLst>
      <p:ext uri="{BB962C8B-B14F-4D97-AF65-F5344CB8AC3E}">
        <p14:creationId xmlns:p14="http://schemas.microsoft.com/office/powerpoint/2010/main" val="2754862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1D69-9607-408E-BE0C-5D28E627BBE3}"/>
              </a:ext>
            </a:extLst>
          </p:cNvPr>
          <p:cNvSpPr>
            <a:spLocks noGrp="1"/>
          </p:cNvSpPr>
          <p:nvPr>
            <p:ph type="title"/>
          </p:nvPr>
        </p:nvSpPr>
        <p:spPr>
          <a:xfrm>
            <a:off x="685801" y="609601"/>
            <a:ext cx="10131425" cy="609599"/>
          </a:xfrm>
        </p:spPr>
        <p:txBody>
          <a:bodyPr>
            <a:normAutofit fontScale="90000"/>
          </a:bodyPr>
          <a:lstStyle/>
          <a:p>
            <a:r>
              <a:rPr lang="en-IN" b="1" dirty="0"/>
              <a:t>                                            ALGORITHM</a:t>
            </a:r>
          </a:p>
        </p:txBody>
      </p:sp>
      <p:sp>
        <p:nvSpPr>
          <p:cNvPr id="3" name="Content Placeholder 2">
            <a:extLst>
              <a:ext uri="{FF2B5EF4-FFF2-40B4-BE49-F238E27FC236}">
                <a16:creationId xmlns:a16="http://schemas.microsoft.com/office/drawing/2014/main" id="{77A0DAEC-B68A-485C-B790-03C0908E2418}"/>
              </a:ext>
            </a:extLst>
          </p:cNvPr>
          <p:cNvSpPr>
            <a:spLocks noGrp="1"/>
          </p:cNvSpPr>
          <p:nvPr>
            <p:ph idx="1"/>
          </p:nvPr>
        </p:nvSpPr>
        <p:spPr>
          <a:xfrm>
            <a:off x="685801" y="1461247"/>
            <a:ext cx="10197352" cy="4787152"/>
          </a:xfrm>
        </p:spPr>
        <p:txBody>
          <a:bodyPr>
            <a:normAutofit fontScale="92500" lnSpcReduction="10000"/>
          </a:bodyPr>
          <a:lstStyle/>
          <a:p>
            <a:pPr algn="l"/>
            <a:r>
              <a:rPr lang="en-US" b="1" i="0" dirty="0">
                <a:effectLst/>
                <a:latin typeface="Söhne"/>
              </a:rPr>
              <a:t>The algorithm for the code is  as follows:</a:t>
            </a:r>
          </a:p>
          <a:p>
            <a:pPr algn="l">
              <a:buFont typeface="+mj-lt"/>
              <a:buAutoNum type="arabicPeriod"/>
            </a:pPr>
            <a:r>
              <a:rPr lang="en-US" b="1" i="0" dirty="0">
                <a:effectLst/>
                <a:latin typeface="Söhne"/>
              </a:rPr>
              <a:t>Include the necessary header files for STB image and image processing.</a:t>
            </a:r>
          </a:p>
          <a:p>
            <a:pPr algn="l">
              <a:buFont typeface="+mj-lt"/>
              <a:buAutoNum type="arabicPeriod"/>
            </a:pPr>
            <a:r>
              <a:rPr lang="en-US" b="1" i="0" dirty="0">
                <a:effectLst/>
                <a:latin typeface="Söhne"/>
              </a:rPr>
              <a:t>Load the original image using the </a:t>
            </a:r>
            <a:r>
              <a:rPr lang="en-US" b="1" i="0" dirty="0" err="1">
                <a:effectLst/>
                <a:latin typeface="Söhne"/>
              </a:rPr>
              <a:t>stbi_load</a:t>
            </a:r>
            <a:r>
              <a:rPr lang="en-US" b="1" i="0" dirty="0">
                <a:effectLst/>
                <a:latin typeface="Söhne"/>
              </a:rPr>
              <a:t>() function and retrieve its width, height, and original number of channels.</a:t>
            </a:r>
          </a:p>
          <a:p>
            <a:pPr algn="l">
              <a:buFont typeface="+mj-lt"/>
              <a:buAutoNum type="arabicPeriod"/>
            </a:pPr>
            <a:r>
              <a:rPr lang="en-US" b="1" i="0" dirty="0">
                <a:effectLst/>
                <a:latin typeface="Söhne"/>
              </a:rPr>
              <a:t>Prompt the user to enter a scale factor.</a:t>
            </a:r>
          </a:p>
          <a:p>
            <a:pPr algn="l">
              <a:buFont typeface="+mj-lt"/>
              <a:buAutoNum type="arabicPeriod"/>
            </a:pPr>
            <a:r>
              <a:rPr lang="en-US" b="1" i="0" dirty="0">
                <a:effectLst/>
                <a:latin typeface="Söhne"/>
              </a:rPr>
              <a:t>Calculate the new width and height of the resized image by multiplying the original dimensions by the scale factor.</a:t>
            </a:r>
          </a:p>
          <a:p>
            <a:pPr algn="l">
              <a:buFont typeface="+mj-lt"/>
              <a:buAutoNum type="arabicPeriod"/>
            </a:pPr>
            <a:r>
              <a:rPr lang="en-US" b="1" i="0" dirty="0">
                <a:effectLst/>
                <a:latin typeface="Söhne"/>
              </a:rPr>
              <a:t>Allocate memory for the resized image using malloc().</a:t>
            </a:r>
          </a:p>
          <a:p>
            <a:pPr algn="l">
              <a:buFont typeface="+mj-lt"/>
              <a:buAutoNum type="arabicPeriod"/>
            </a:pPr>
            <a:r>
              <a:rPr lang="en-US" b="1" i="0" dirty="0">
                <a:effectLst/>
                <a:latin typeface="Söhne"/>
              </a:rPr>
              <a:t>Resize the original image using the stbir_resize_uint8() function and store the result in the </a:t>
            </a:r>
            <a:r>
              <a:rPr lang="en-US" b="1" i="0" dirty="0" err="1">
                <a:effectLst/>
                <a:latin typeface="Söhne"/>
              </a:rPr>
              <a:t>resized_img</a:t>
            </a:r>
            <a:r>
              <a:rPr lang="en-US" b="1" i="0" dirty="0">
                <a:effectLst/>
                <a:latin typeface="Söhne"/>
              </a:rPr>
              <a:t> array.</a:t>
            </a:r>
          </a:p>
          <a:p>
            <a:pPr algn="l">
              <a:buFont typeface="+mj-lt"/>
              <a:buAutoNum type="arabicPeriod"/>
            </a:pPr>
            <a:r>
              <a:rPr lang="en-US" b="1" i="0" dirty="0">
                <a:effectLst/>
                <a:latin typeface="Söhne"/>
              </a:rPr>
              <a:t>Write the resized image to disk in both PNG and JPEG format using the </a:t>
            </a:r>
            <a:r>
              <a:rPr lang="en-US" b="1" i="0" dirty="0" err="1">
                <a:effectLst/>
                <a:latin typeface="Söhne"/>
              </a:rPr>
              <a:t>stbi_write_png</a:t>
            </a:r>
            <a:r>
              <a:rPr lang="en-US" b="1" i="0" dirty="0">
                <a:effectLst/>
                <a:latin typeface="Söhne"/>
              </a:rPr>
              <a:t>() and </a:t>
            </a:r>
            <a:r>
              <a:rPr lang="en-US" b="1" i="0" dirty="0" err="1">
                <a:effectLst/>
                <a:latin typeface="Söhne"/>
              </a:rPr>
              <a:t>stbi_write_jpg</a:t>
            </a:r>
            <a:r>
              <a:rPr lang="en-US" b="1" i="0" dirty="0">
                <a:effectLst/>
                <a:latin typeface="Söhne"/>
              </a:rPr>
              <a:t>() functions.</a:t>
            </a:r>
          </a:p>
          <a:p>
            <a:pPr algn="l">
              <a:buFont typeface="+mj-lt"/>
              <a:buAutoNum type="arabicPeriod"/>
            </a:pPr>
            <a:r>
              <a:rPr lang="en-US" b="1" i="0" dirty="0">
                <a:effectLst/>
                <a:latin typeface="Söhne"/>
              </a:rPr>
              <a:t>Free the memory allocated for the original and resized images using </a:t>
            </a:r>
            <a:r>
              <a:rPr lang="en-US" b="1" i="0" dirty="0" err="1">
                <a:effectLst/>
                <a:latin typeface="Söhne"/>
              </a:rPr>
              <a:t>stbi_image_free</a:t>
            </a:r>
            <a:r>
              <a:rPr lang="en-US" b="1" i="0" dirty="0">
                <a:effectLst/>
                <a:latin typeface="Söhne"/>
              </a:rPr>
              <a:t>() and free() functions respectively.</a:t>
            </a:r>
          </a:p>
          <a:p>
            <a:pPr algn="l">
              <a:buFont typeface="+mj-lt"/>
              <a:buAutoNum type="arabicPeriod"/>
            </a:pPr>
            <a:r>
              <a:rPr lang="en-US" b="1" i="0" dirty="0">
                <a:effectLst/>
                <a:latin typeface="Söhne"/>
              </a:rPr>
              <a:t>Return 0 to indicate successful completion of the program.</a:t>
            </a:r>
          </a:p>
          <a:p>
            <a:endParaRPr lang="en-IN" dirty="0"/>
          </a:p>
        </p:txBody>
      </p:sp>
    </p:spTree>
    <p:extLst>
      <p:ext uri="{BB962C8B-B14F-4D97-AF65-F5344CB8AC3E}">
        <p14:creationId xmlns:p14="http://schemas.microsoft.com/office/powerpoint/2010/main" val="2339347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B830-1369-4EF3-9009-97AADDCB9101}"/>
              </a:ext>
            </a:extLst>
          </p:cNvPr>
          <p:cNvSpPr>
            <a:spLocks noGrp="1"/>
          </p:cNvSpPr>
          <p:nvPr>
            <p:ph type="title"/>
          </p:nvPr>
        </p:nvSpPr>
        <p:spPr>
          <a:xfrm>
            <a:off x="2060575" y="2581836"/>
            <a:ext cx="10131425" cy="986118"/>
          </a:xfrm>
        </p:spPr>
        <p:txBody>
          <a:bodyPr/>
          <a:lstStyle/>
          <a:p>
            <a:r>
              <a:rPr lang="en-US" b="1" dirty="0"/>
              <a:t>             C PROGRAMMING CODE</a:t>
            </a:r>
            <a:endParaRPr lang="en-IN" b="1" dirty="0"/>
          </a:p>
        </p:txBody>
      </p:sp>
    </p:spTree>
    <p:extLst>
      <p:ext uri="{BB962C8B-B14F-4D97-AF65-F5344CB8AC3E}">
        <p14:creationId xmlns:p14="http://schemas.microsoft.com/office/powerpoint/2010/main" val="386180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7F689B5-306D-4A69-B8F7-B1659E96B246}"/>
              </a:ext>
            </a:extLst>
          </p:cNvPr>
          <p:cNvGraphicFramePr>
            <a:graphicFrameLocks noGrp="1"/>
          </p:cNvGraphicFramePr>
          <p:nvPr>
            <p:ph idx="1"/>
            <p:extLst>
              <p:ext uri="{D42A27DB-BD31-4B8C-83A1-F6EECF244321}">
                <p14:modId xmlns:p14="http://schemas.microsoft.com/office/powerpoint/2010/main" val="638598995"/>
              </p:ext>
            </p:extLst>
          </p:nvPr>
        </p:nvGraphicFramePr>
        <p:xfrm>
          <a:off x="3332630" y="560294"/>
          <a:ext cx="5526740" cy="5540188"/>
        </p:xfrm>
        <a:graphic>
          <a:graphicData uri="http://schemas.openxmlformats.org/drawingml/2006/table">
            <a:tbl>
              <a:tblPr firstRow="1" bandRow="1"/>
              <a:tblGrid>
                <a:gridCol w="5526740">
                  <a:extLst>
                    <a:ext uri="{9D8B030D-6E8A-4147-A177-3AD203B41FA5}">
                      <a16:colId xmlns:a16="http://schemas.microsoft.com/office/drawing/2014/main" val="3912260464"/>
                    </a:ext>
                  </a:extLst>
                </a:gridCol>
              </a:tblGrid>
              <a:tr h="5540188">
                <a:tc>
                  <a:txBody>
                    <a:bodyPr/>
                    <a:lstStyle/>
                    <a:p>
                      <a:r>
                        <a:rPr lang="en-IN" sz="1800" kern="1200" dirty="0">
                          <a:effectLst/>
                        </a:rPr>
                        <a:t>#include &lt;</a:t>
                      </a:r>
                      <a:r>
                        <a:rPr lang="en-IN" sz="1800" kern="1200" dirty="0" err="1">
                          <a:effectLst/>
                        </a:rPr>
                        <a:t>stdio.h</a:t>
                      </a:r>
                      <a:r>
                        <a:rPr lang="en-IN" sz="1800" kern="1200" dirty="0">
                          <a:effectLst/>
                        </a:rPr>
                        <a:t>&gt;</a:t>
                      </a:r>
                    </a:p>
                    <a:p>
                      <a:r>
                        <a:rPr lang="en-IN" sz="1800" kern="1200" dirty="0">
                          <a:effectLst/>
                        </a:rPr>
                        <a:t>#include &lt;</a:t>
                      </a:r>
                      <a:r>
                        <a:rPr lang="en-IN" sz="1800" kern="1200" dirty="0" err="1">
                          <a:effectLst/>
                        </a:rPr>
                        <a:t>stdlib.h</a:t>
                      </a:r>
                      <a:r>
                        <a:rPr lang="en-IN" sz="1800" kern="1200" dirty="0">
                          <a:effectLst/>
                        </a:rPr>
                        <a:t>&gt;</a:t>
                      </a:r>
                    </a:p>
                    <a:p>
                      <a:br>
                        <a:rPr lang="en-IN" sz="1800" kern="1200" dirty="0">
                          <a:effectLst/>
                        </a:rPr>
                      </a:br>
                      <a:r>
                        <a:rPr lang="en-IN" sz="1800" kern="1200" dirty="0">
                          <a:effectLst/>
                        </a:rPr>
                        <a:t>#define STB_IMAGE_IMPLEMENTATION</a:t>
                      </a:r>
                    </a:p>
                    <a:p>
                      <a:r>
                        <a:rPr lang="en-IN" sz="1800" kern="1200" dirty="0">
                          <a:effectLst/>
                        </a:rPr>
                        <a:t>#include "</a:t>
                      </a:r>
                      <a:r>
                        <a:rPr lang="en-IN" sz="1800" kern="1200" dirty="0" err="1">
                          <a:effectLst/>
                        </a:rPr>
                        <a:t>stb_image</a:t>
                      </a:r>
                      <a:r>
                        <a:rPr lang="en-IN" sz="1800" kern="1200" dirty="0">
                          <a:effectLst/>
                        </a:rPr>
                        <a:t>/</a:t>
                      </a:r>
                      <a:r>
                        <a:rPr lang="en-IN" sz="1800" kern="1200" dirty="0" err="1">
                          <a:effectLst/>
                        </a:rPr>
                        <a:t>stb_image.h</a:t>
                      </a:r>
                      <a:r>
                        <a:rPr lang="en-IN" sz="1800" kern="1200" dirty="0">
                          <a:effectLst/>
                        </a:rPr>
                        <a:t>"</a:t>
                      </a:r>
                    </a:p>
                    <a:p>
                      <a:r>
                        <a:rPr lang="en-IN" sz="1800" kern="1200" dirty="0">
                          <a:effectLst/>
                        </a:rPr>
                        <a:t>#define STB_IMAGE_RESIZE_IMPLEMENTATION</a:t>
                      </a:r>
                    </a:p>
                    <a:p>
                      <a:r>
                        <a:rPr lang="en-IN" sz="1800" kern="1200" dirty="0">
                          <a:effectLst/>
                        </a:rPr>
                        <a:t>#include "</a:t>
                      </a:r>
                      <a:r>
                        <a:rPr lang="en-IN" sz="1800" kern="1200" dirty="0" err="1">
                          <a:effectLst/>
                        </a:rPr>
                        <a:t>stb_image</a:t>
                      </a:r>
                      <a:r>
                        <a:rPr lang="en-IN" sz="1800" kern="1200" dirty="0">
                          <a:effectLst/>
                        </a:rPr>
                        <a:t>/</a:t>
                      </a:r>
                      <a:r>
                        <a:rPr lang="en-IN" sz="1800" kern="1200" dirty="0" err="1">
                          <a:effectLst/>
                        </a:rPr>
                        <a:t>stb_image_resize.h</a:t>
                      </a:r>
                      <a:r>
                        <a:rPr lang="en-IN" sz="1800" kern="1200" dirty="0">
                          <a:effectLst/>
                        </a:rPr>
                        <a:t>"</a:t>
                      </a:r>
                    </a:p>
                    <a:p>
                      <a:r>
                        <a:rPr lang="en-IN" sz="1800" kern="1200" dirty="0">
                          <a:effectLst/>
                        </a:rPr>
                        <a:t>#define STB_IMAGE_WRITE_IMPLEMENTATION</a:t>
                      </a:r>
                    </a:p>
                    <a:p>
                      <a:r>
                        <a:rPr lang="en-IN" sz="1800" kern="1200" dirty="0">
                          <a:effectLst/>
                        </a:rPr>
                        <a:t>#include "</a:t>
                      </a:r>
                      <a:r>
                        <a:rPr lang="en-IN" sz="1800" kern="1200" dirty="0" err="1">
                          <a:effectLst/>
                        </a:rPr>
                        <a:t>stb_image</a:t>
                      </a:r>
                      <a:r>
                        <a:rPr lang="en-IN" sz="1800" kern="1200" dirty="0">
                          <a:effectLst/>
                        </a:rPr>
                        <a:t>/</a:t>
                      </a:r>
                      <a:r>
                        <a:rPr lang="en-IN" sz="1800" kern="1200" dirty="0" err="1">
                          <a:effectLst/>
                        </a:rPr>
                        <a:t>stb_image_write.h</a:t>
                      </a:r>
                      <a:r>
                        <a:rPr lang="en-IN" sz="1800" kern="1200" dirty="0">
                          <a:effectLst/>
                        </a:rPr>
                        <a:t>"</a:t>
                      </a:r>
                    </a:p>
                    <a:p>
                      <a:br>
                        <a:rPr lang="en-IN" sz="1800" kern="1200" dirty="0">
                          <a:effectLst/>
                        </a:rPr>
                      </a:br>
                      <a:r>
                        <a:rPr lang="en-IN" sz="1800" kern="1200" dirty="0">
                          <a:effectLst/>
                        </a:rPr>
                        <a:t>int main() {</a:t>
                      </a:r>
                    </a:p>
                    <a:p>
                      <a:r>
                        <a:rPr lang="en-IN" sz="1800" kern="1200" dirty="0">
                          <a:effectLst/>
                        </a:rPr>
                        <a:t>int width, height, </a:t>
                      </a:r>
                      <a:r>
                        <a:rPr lang="en-IN" sz="1800" kern="1200" dirty="0" err="1">
                          <a:effectLst/>
                        </a:rPr>
                        <a:t>original_no_of_channels</a:t>
                      </a:r>
                      <a:r>
                        <a:rPr lang="en-IN" sz="1800" kern="1200" dirty="0">
                          <a:effectLst/>
                        </a:rPr>
                        <a:t>;</a:t>
                      </a:r>
                    </a:p>
                    <a:p>
                      <a:r>
                        <a:rPr lang="en-IN" sz="1800" kern="1200" dirty="0">
                          <a:effectLst/>
                        </a:rPr>
                        <a:t>unsigned char *</a:t>
                      </a:r>
                      <a:r>
                        <a:rPr lang="en-IN" sz="1800" kern="1200" dirty="0" err="1">
                          <a:effectLst/>
                        </a:rPr>
                        <a:t>img</a:t>
                      </a:r>
                      <a:r>
                        <a:rPr lang="en-IN" sz="1800" kern="1200" dirty="0">
                          <a:effectLst/>
                        </a:rPr>
                        <a:t> = </a:t>
                      </a:r>
                      <a:r>
                        <a:rPr lang="en-IN" sz="1800" kern="1200" dirty="0" err="1">
                          <a:effectLst/>
                        </a:rPr>
                        <a:t>stbi_load</a:t>
                      </a:r>
                      <a:r>
                        <a:rPr lang="en-IN" sz="1800" kern="1200" dirty="0">
                          <a:effectLst/>
                        </a:rPr>
                        <a:t>("walk.jpg", &amp;width, &amp;height, &amp;</a:t>
                      </a:r>
                      <a:r>
                        <a:rPr lang="en-IN" sz="1800" kern="1200" dirty="0" err="1">
                          <a:effectLst/>
                        </a:rPr>
                        <a:t>original_no_of_channels</a:t>
                      </a:r>
                      <a:r>
                        <a:rPr lang="en-IN" sz="1800" kern="1200" dirty="0">
                          <a:effectLst/>
                        </a:rPr>
                        <a:t>, 0);</a:t>
                      </a:r>
                    </a:p>
                    <a:p>
                      <a:r>
                        <a:rPr lang="en-IN" sz="1800" kern="1200" dirty="0">
                          <a:effectLst/>
                        </a:rPr>
                        <a:t>if(</a:t>
                      </a:r>
                      <a:r>
                        <a:rPr lang="en-IN" sz="1800" kern="1200" dirty="0" err="1">
                          <a:effectLst/>
                        </a:rPr>
                        <a:t>img</a:t>
                      </a:r>
                      <a:r>
                        <a:rPr lang="en-IN" sz="1800" kern="1200" dirty="0">
                          <a:effectLst/>
                        </a:rPr>
                        <a:t> == NULL) {</a:t>
                      </a:r>
                    </a:p>
                    <a:p>
                      <a:r>
                        <a:rPr lang="en-IN" sz="1800" kern="1200" dirty="0">
                          <a:effectLst/>
                        </a:rPr>
                        <a:t>printf("Error in loading the image\n");</a:t>
                      </a:r>
                    </a:p>
                    <a:p>
                      <a:r>
                        <a:rPr lang="en-IN" sz="1800" kern="1200" dirty="0">
                          <a:effectLst/>
                        </a:rPr>
                        <a:t>exit(1);</a:t>
                      </a:r>
                    </a:p>
                    <a:p>
                      <a:r>
                        <a:rPr lang="en-IN" sz="1800" kern="1200" dirty="0">
                          <a:effectLst/>
                        </a:rPr>
                        <a:t>}</a:t>
                      </a:r>
                    </a:p>
                    <a:p>
                      <a:endParaRPr lang="en-IN" dirty="0"/>
                    </a:p>
                  </a:txBody>
                  <a:tcPr>
                    <a:solidFill>
                      <a:schemeClr val="bg1">
                        <a:lumMod val="65000"/>
                        <a:lumOff val="35000"/>
                      </a:schemeClr>
                    </a:solidFill>
                  </a:tcPr>
                </a:tc>
                <a:extLst>
                  <a:ext uri="{0D108BD9-81ED-4DB2-BD59-A6C34878D82A}">
                    <a16:rowId xmlns:a16="http://schemas.microsoft.com/office/drawing/2014/main" val="1438800141"/>
                  </a:ext>
                </a:extLst>
              </a:tr>
            </a:tbl>
          </a:graphicData>
        </a:graphic>
      </p:graphicFrame>
    </p:spTree>
    <p:extLst>
      <p:ext uri="{BB962C8B-B14F-4D97-AF65-F5344CB8AC3E}">
        <p14:creationId xmlns:p14="http://schemas.microsoft.com/office/powerpoint/2010/main" val="73786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5672-2114-7FA4-417D-9DB8DDB20C97}"/>
              </a:ext>
            </a:extLst>
          </p:cNvPr>
          <p:cNvSpPr>
            <a:spLocks noGrp="1"/>
          </p:cNvSpPr>
          <p:nvPr>
            <p:ph type="title"/>
          </p:nvPr>
        </p:nvSpPr>
        <p:spPr>
          <a:xfrm>
            <a:off x="1016981" y="2173144"/>
            <a:ext cx="9469065" cy="2847584"/>
          </a:xfrm>
        </p:spPr>
        <p:txBody>
          <a:bodyPr>
            <a:normAutofit fontScale="90000"/>
          </a:bodyPr>
          <a:lstStyle/>
          <a:p>
            <a:r>
              <a:rPr lang="en-IN" b="1" dirty="0"/>
              <a:t>I.V.SRICHANDRA-CB.EN.U4AIE22165.</a:t>
            </a:r>
            <a:br>
              <a:rPr lang="en-IN" b="1" dirty="0"/>
            </a:br>
            <a:r>
              <a:rPr lang="en-IN" b="1" dirty="0"/>
              <a:t>KISHOR .S-CB.EN.U4AIE22128.</a:t>
            </a:r>
            <a:br>
              <a:rPr lang="en-IN" b="1" dirty="0"/>
            </a:br>
            <a:r>
              <a:rPr lang="en-IN" b="1" dirty="0"/>
              <a:t>Y.SUDHEER KUMAR CHOWDARY-CB.EN.U4AIE22151.</a:t>
            </a:r>
            <a:br>
              <a:rPr lang="en-IN" b="1" dirty="0"/>
            </a:br>
            <a:r>
              <a:rPr lang="fi-FI" b="1" dirty="0"/>
              <a:t>VILLA SRI SAI ABHIRAM- CB.EN.U4AIE22168.</a:t>
            </a:r>
            <a:br>
              <a:rPr lang="fi-FI" b="1" dirty="0"/>
            </a:br>
            <a:br>
              <a:rPr lang="en-IN" dirty="0"/>
            </a:br>
            <a:br>
              <a:rPr lang="en-IN" dirty="0"/>
            </a:br>
            <a:endParaRPr lang="en-IN" dirty="0"/>
          </a:p>
        </p:txBody>
      </p:sp>
      <p:sp>
        <p:nvSpPr>
          <p:cNvPr id="3" name="Title 1">
            <a:extLst>
              <a:ext uri="{FF2B5EF4-FFF2-40B4-BE49-F238E27FC236}">
                <a16:creationId xmlns:a16="http://schemas.microsoft.com/office/drawing/2014/main" id="{B3D1228E-5000-45F7-8B95-CD58698BE93B}"/>
              </a:ext>
            </a:extLst>
          </p:cNvPr>
          <p:cNvSpPr txBox="1">
            <a:spLocks/>
          </p:cNvSpPr>
          <p:nvPr/>
        </p:nvSpPr>
        <p:spPr>
          <a:xfrm>
            <a:off x="685801" y="609602"/>
            <a:ext cx="10131427" cy="13883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Team members :</a:t>
            </a:r>
          </a:p>
        </p:txBody>
      </p:sp>
    </p:spTree>
    <p:extLst>
      <p:ext uri="{BB962C8B-B14F-4D97-AF65-F5344CB8AC3E}">
        <p14:creationId xmlns:p14="http://schemas.microsoft.com/office/powerpoint/2010/main" val="2850294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F43AE0F-7845-4EBA-861C-892C78D88D1E}"/>
              </a:ext>
            </a:extLst>
          </p:cNvPr>
          <p:cNvGraphicFramePr>
            <a:graphicFrameLocks noGrp="1"/>
          </p:cNvGraphicFramePr>
          <p:nvPr>
            <p:ph idx="1"/>
            <p:extLst>
              <p:ext uri="{D42A27DB-BD31-4B8C-83A1-F6EECF244321}">
                <p14:modId xmlns:p14="http://schemas.microsoft.com/office/powerpoint/2010/main" val="1346385348"/>
              </p:ext>
            </p:extLst>
          </p:nvPr>
        </p:nvGraphicFramePr>
        <p:xfrm>
          <a:off x="2608729" y="528917"/>
          <a:ext cx="6078071" cy="5800165"/>
        </p:xfrm>
        <a:graphic>
          <a:graphicData uri="http://schemas.openxmlformats.org/drawingml/2006/table">
            <a:tbl>
              <a:tblPr firstRow="1" bandRow="1">
                <a:tableStyleId>{5C22544A-7EE6-4342-B048-85BDC9FD1C3A}</a:tableStyleId>
              </a:tblPr>
              <a:tblGrid>
                <a:gridCol w="6078071">
                  <a:extLst>
                    <a:ext uri="{9D8B030D-6E8A-4147-A177-3AD203B41FA5}">
                      <a16:colId xmlns:a16="http://schemas.microsoft.com/office/drawing/2014/main" val="961834038"/>
                    </a:ext>
                  </a:extLst>
                </a:gridCol>
              </a:tblGrid>
              <a:tr h="5800165">
                <a:tc>
                  <a:txBody>
                    <a:bodyPr/>
                    <a:lstStyle/>
                    <a:p>
                      <a:r>
                        <a:rPr lang="en-US" sz="1800" b="0" kern="1200" dirty="0">
                          <a:solidFill>
                            <a:schemeClr val="lt1"/>
                          </a:solidFill>
                          <a:effectLst/>
                          <a:latin typeface="+mn-lt"/>
                          <a:ea typeface="+mn-ea"/>
                          <a:cs typeface="+mn-cs"/>
                        </a:rPr>
                        <a:t>printf("Loaded image with a width of %</a:t>
                      </a:r>
                      <a:r>
                        <a:rPr lang="en-US" sz="1800" b="0" kern="1200" dirty="0" err="1">
                          <a:solidFill>
                            <a:schemeClr val="lt1"/>
                          </a:solidFill>
                          <a:effectLst/>
                          <a:latin typeface="+mn-lt"/>
                          <a:ea typeface="+mn-ea"/>
                          <a:cs typeface="+mn-cs"/>
                        </a:rPr>
                        <a:t>dpx</a:t>
                      </a:r>
                      <a:r>
                        <a:rPr lang="en-US" sz="1800" b="0" kern="1200" dirty="0">
                          <a:solidFill>
                            <a:schemeClr val="lt1"/>
                          </a:solidFill>
                          <a:effectLst/>
                          <a:latin typeface="+mn-lt"/>
                          <a:ea typeface="+mn-ea"/>
                          <a:cs typeface="+mn-cs"/>
                        </a:rPr>
                        <a:t>, a height of %</a:t>
                      </a:r>
                      <a:r>
                        <a:rPr lang="en-US" sz="1800" b="0" kern="1200" dirty="0" err="1">
                          <a:solidFill>
                            <a:schemeClr val="lt1"/>
                          </a:solidFill>
                          <a:effectLst/>
                          <a:latin typeface="+mn-lt"/>
                          <a:ea typeface="+mn-ea"/>
                          <a:cs typeface="+mn-cs"/>
                        </a:rPr>
                        <a:t>dpx</a:t>
                      </a:r>
                      <a:r>
                        <a:rPr lang="en-US" sz="1800" b="0" kern="1200" dirty="0">
                          <a:solidFill>
                            <a:schemeClr val="lt1"/>
                          </a:solidFill>
                          <a:effectLst/>
                          <a:latin typeface="+mn-lt"/>
                          <a:ea typeface="+mn-ea"/>
                          <a:cs typeface="+mn-cs"/>
                        </a:rPr>
                        <a:t> and %d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\n", width, height,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float </a:t>
                      </a:r>
                      <a:r>
                        <a:rPr lang="en-US" sz="1800" b="0" kern="1200" dirty="0" err="1">
                          <a:solidFill>
                            <a:schemeClr val="lt1"/>
                          </a:solidFill>
                          <a:effectLst/>
                          <a:latin typeface="+mn-lt"/>
                          <a:ea typeface="+mn-ea"/>
                          <a:cs typeface="+mn-cs"/>
                        </a:rPr>
                        <a:t>scalefactor</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printf("Enter the scale factor: ");</a:t>
                      </a:r>
                    </a:p>
                    <a:p>
                      <a:r>
                        <a:rPr lang="en-US" sz="1800" b="0" kern="1200" dirty="0" err="1">
                          <a:solidFill>
                            <a:schemeClr val="lt1"/>
                          </a:solidFill>
                          <a:effectLst/>
                          <a:latin typeface="+mn-lt"/>
                          <a:ea typeface="+mn-ea"/>
                          <a:cs typeface="+mn-cs"/>
                        </a:rPr>
                        <a:t>scanf</a:t>
                      </a:r>
                      <a:r>
                        <a:rPr lang="en-US" sz="1800" b="0" kern="1200" dirty="0">
                          <a:solidFill>
                            <a:schemeClr val="lt1"/>
                          </a:solidFill>
                          <a:effectLst/>
                          <a:latin typeface="+mn-lt"/>
                          <a:ea typeface="+mn-ea"/>
                          <a:cs typeface="+mn-cs"/>
                        </a:rPr>
                        <a:t>("%f",&amp;</a:t>
                      </a:r>
                      <a:r>
                        <a:rPr lang="en-US" sz="1800" b="0" kern="1200" dirty="0" err="1">
                          <a:solidFill>
                            <a:schemeClr val="lt1"/>
                          </a:solidFill>
                          <a:effectLst/>
                          <a:latin typeface="+mn-lt"/>
                          <a:ea typeface="+mn-ea"/>
                          <a:cs typeface="+mn-cs"/>
                        </a:rPr>
                        <a:t>scalefactor</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int </a:t>
                      </a:r>
                      <a:r>
                        <a:rPr lang="en-US" sz="1800" b="0" kern="1200" dirty="0" err="1">
                          <a:solidFill>
                            <a:schemeClr val="lt1"/>
                          </a:solidFill>
                          <a:effectLst/>
                          <a:latin typeface="+mn-lt"/>
                          <a:ea typeface="+mn-ea"/>
                          <a:cs typeface="+mn-cs"/>
                        </a:rPr>
                        <a:t>new_width</a:t>
                      </a:r>
                      <a:r>
                        <a:rPr lang="en-US" sz="1800" b="0" kern="1200" dirty="0">
                          <a:solidFill>
                            <a:schemeClr val="lt1"/>
                          </a:solidFill>
                          <a:effectLst/>
                          <a:latin typeface="+mn-lt"/>
                          <a:ea typeface="+mn-ea"/>
                          <a:cs typeface="+mn-cs"/>
                        </a:rPr>
                        <a:t> = width  * </a:t>
                      </a:r>
                      <a:r>
                        <a:rPr lang="en-US" sz="1800" b="0" kern="1200" dirty="0" err="1">
                          <a:solidFill>
                            <a:schemeClr val="lt1"/>
                          </a:solidFill>
                          <a:effectLst/>
                          <a:latin typeface="+mn-lt"/>
                          <a:ea typeface="+mn-ea"/>
                          <a:cs typeface="+mn-cs"/>
                        </a:rPr>
                        <a:t>scalefactor</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int </a:t>
                      </a:r>
                      <a:r>
                        <a:rPr lang="en-US" sz="1800" b="0" kern="1200" dirty="0" err="1">
                          <a:solidFill>
                            <a:schemeClr val="lt1"/>
                          </a:solidFill>
                          <a:effectLst/>
                          <a:latin typeface="+mn-lt"/>
                          <a:ea typeface="+mn-ea"/>
                          <a:cs typeface="+mn-cs"/>
                        </a:rPr>
                        <a:t>new_height</a:t>
                      </a:r>
                      <a:r>
                        <a:rPr lang="en-US" sz="1800" b="0" kern="1200" dirty="0">
                          <a:solidFill>
                            <a:schemeClr val="lt1"/>
                          </a:solidFill>
                          <a:effectLst/>
                          <a:latin typeface="+mn-lt"/>
                          <a:ea typeface="+mn-ea"/>
                          <a:cs typeface="+mn-cs"/>
                        </a:rPr>
                        <a:t> = height *</a:t>
                      </a:r>
                      <a:r>
                        <a:rPr lang="en-US" sz="1800" b="0" kern="1200" dirty="0" err="1">
                          <a:solidFill>
                            <a:schemeClr val="lt1"/>
                          </a:solidFill>
                          <a:effectLst/>
                          <a:latin typeface="+mn-lt"/>
                          <a:ea typeface="+mn-ea"/>
                          <a:cs typeface="+mn-cs"/>
                        </a:rPr>
                        <a:t>scalefactor</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unsigned char *</a:t>
                      </a:r>
                      <a:r>
                        <a:rPr lang="en-US" sz="1800" b="0" kern="1200" dirty="0" err="1">
                          <a:solidFill>
                            <a:schemeClr val="lt1"/>
                          </a:solidFill>
                          <a:effectLst/>
                          <a:latin typeface="+mn-lt"/>
                          <a:ea typeface="+mn-ea"/>
                          <a:cs typeface="+mn-cs"/>
                        </a:rPr>
                        <a:t>resized_img</a:t>
                      </a:r>
                      <a:r>
                        <a:rPr lang="en-US" sz="1800" b="0" kern="1200" dirty="0">
                          <a:solidFill>
                            <a:schemeClr val="lt1"/>
                          </a:solidFill>
                          <a:effectLst/>
                          <a:latin typeface="+mn-lt"/>
                          <a:ea typeface="+mn-ea"/>
                          <a:cs typeface="+mn-cs"/>
                        </a:rPr>
                        <a:t> = malloc(</a:t>
                      </a:r>
                      <a:r>
                        <a:rPr lang="en-US" sz="1800" b="0" kern="1200" dirty="0" err="1">
                          <a:solidFill>
                            <a:schemeClr val="lt1"/>
                          </a:solidFill>
                          <a:effectLst/>
                          <a:latin typeface="+mn-lt"/>
                          <a:ea typeface="+mn-ea"/>
                          <a:cs typeface="+mn-cs"/>
                        </a:rPr>
                        <a:t>new_width</a:t>
                      </a:r>
                      <a:r>
                        <a:rPr lang="en-US" sz="1800" b="0" kern="1200" dirty="0">
                          <a:solidFill>
                            <a:schemeClr val="lt1"/>
                          </a:solidFill>
                          <a:effectLst/>
                          <a:latin typeface="+mn-lt"/>
                          <a:ea typeface="+mn-ea"/>
                          <a:cs typeface="+mn-cs"/>
                        </a:rPr>
                        <a:t> * </a:t>
                      </a:r>
                      <a:r>
                        <a:rPr lang="en-US" sz="1800" b="0" kern="1200" dirty="0" err="1">
                          <a:solidFill>
                            <a:schemeClr val="lt1"/>
                          </a:solidFill>
                          <a:effectLst/>
                          <a:latin typeface="+mn-lt"/>
                          <a:ea typeface="+mn-ea"/>
                          <a:cs typeface="+mn-cs"/>
                        </a:rPr>
                        <a:t>new_height</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stbir_resize_uint8(</a:t>
                      </a:r>
                      <a:r>
                        <a:rPr lang="en-US" sz="1800" b="0" kern="1200" dirty="0" err="1">
                          <a:solidFill>
                            <a:schemeClr val="lt1"/>
                          </a:solidFill>
                          <a:effectLst/>
                          <a:latin typeface="+mn-lt"/>
                          <a:ea typeface="+mn-ea"/>
                          <a:cs typeface="+mn-cs"/>
                        </a:rPr>
                        <a:t>img</a:t>
                      </a:r>
                      <a:r>
                        <a:rPr lang="en-US" sz="1800" b="0" kern="1200" dirty="0">
                          <a:solidFill>
                            <a:schemeClr val="lt1"/>
                          </a:solidFill>
                          <a:effectLst/>
                          <a:latin typeface="+mn-lt"/>
                          <a:ea typeface="+mn-ea"/>
                          <a:cs typeface="+mn-cs"/>
                        </a:rPr>
                        <a:t>, width, height, 0, </a:t>
                      </a:r>
                      <a:r>
                        <a:rPr lang="en-US" sz="1800" b="0" kern="1200" dirty="0" err="1">
                          <a:solidFill>
                            <a:schemeClr val="lt1"/>
                          </a:solidFill>
                          <a:effectLst/>
                          <a:latin typeface="+mn-lt"/>
                          <a:ea typeface="+mn-ea"/>
                          <a:cs typeface="+mn-cs"/>
                        </a:rPr>
                        <a:t>resized_img</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new_width</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new_height</a:t>
                      </a:r>
                      <a:r>
                        <a:rPr lang="en-US" sz="1800" b="0" kern="1200" dirty="0">
                          <a:solidFill>
                            <a:schemeClr val="lt1"/>
                          </a:solidFill>
                          <a:effectLst/>
                          <a:latin typeface="+mn-lt"/>
                          <a:ea typeface="+mn-ea"/>
                          <a:cs typeface="+mn-cs"/>
                        </a:rPr>
                        <a:t>, 0,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a:t>
                      </a:r>
                      <a:br>
                        <a:rPr lang="en-US" sz="1800" b="0" kern="1200" dirty="0">
                          <a:solidFill>
                            <a:schemeClr val="lt1"/>
                          </a:solidFill>
                          <a:effectLst/>
                          <a:latin typeface="+mn-lt"/>
                          <a:ea typeface="+mn-ea"/>
                          <a:cs typeface="+mn-cs"/>
                        </a:rPr>
                      </a:br>
                      <a:r>
                        <a:rPr lang="en-US" sz="1800" b="0" kern="1200" dirty="0" err="1">
                          <a:solidFill>
                            <a:schemeClr val="lt1"/>
                          </a:solidFill>
                          <a:effectLst/>
                          <a:latin typeface="+mn-lt"/>
                          <a:ea typeface="+mn-ea"/>
                          <a:cs typeface="+mn-cs"/>
                        </a:rPr>
                        <a:t>stbi_write_png</a:t>
                      </a:r>
                      <a:r>
                        <a:rPr lang="en-US" sz="1800" b="0" kern="1200" dirty="0">
                          <a:solidFill>
                            <a:schemeClr val="lt1"/>
                          </a:solidFill>
                          <a:effectLst/>
                          <a:latin typeface="+mn-lt"/>
                          <a:ea typeface="+mn-ea"/>
                          <a:cs typeface="+mn-cs"/>
                        </a:rPr>
                        <a:t>("walk_resized.png", </a:t>
                      </a:r>
                      <a:r>
                        <a:rPr lang="en-US" sz="1800" b="0" kern="1200" dirty="0" err="1">
                          <a:solidFill>
                            <a:schemeClr val="lt1"/>
                          </a:solidFill>
                          <a:effectLst/>
                          <a:latin typeface="+mn-lt"/>
                          <a:ea typeface="+mn-ea"/>
                          <a:cs typeface="+mn-cs"/>
                        </a:rPr>
                        <a:t>new_width</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new_height</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resized_img</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new_width</a:t>
                      </a:r>
                      <a:r>
                        <a:rPr lang="en-US" sz="1800" b="0" kern="1200" dirty="0">
                          <a:solidFill>
                            <a:schemeClr val="lt1"/>
                          </a:solidFill>
                          <a:effectLst/>
                          <a:latin typeface="+mn-lt"/>
                          <a:ea typeface="+mn-ea"/>
                          <a:cs typeface="+mn-cs"/>
                        </a:rPr>
                        <a:t> *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a:t>
                      </a:r>
                    </a:p>
                    <a:p>
                      <a:r>
                        <a:rPr lang="en-US" sz="1800" b="0" kern="1200" dirty="0" err="1">
                          <a:solidFill>
                            <a:schemeClr val="lt1"/>
                          </a:solidFill>
                          <a:effectLst/>
                          <a:latin typeface="+mn-lt"/>
                          <a:ea typeface="+mn-ea"/>
                          <a:cs typeface="+mn-cs"/>
                        </a:rPr>
                        <a:t>stbi_write_jpg</a:t>
                      </a:r>
                      <a:r>
                        <a:rPr lang="en-US" sz="1800" b="0" kern="1200" dirty="0">
                          <a:solidFill>
                            <a:schemeClr val="lt1"/>
                          </a:solidFill>
                          <a:effectLst/>
                          <a:latin typeface="+mn-lt"/>
                          <a:ea typeface="+mn-ea"/>
                          <a:cs typeface="+mn-cs"/>
                        </a:rPr>
                        <a:t>("walk_resized.jpg", </a:t>
                      </a:r>
                      <a:r>
                        <a:rPr lang="en-US" sz="1800" b="0" kern="1200" dirty="0" err="1">
                          <a:solidFill>
                            <a:schemeClr val="lt1"/>
                          </a:solidFill>
                          <a:effectLst/>
                          <a:latin typeface="+mn-lt"/>
                          <a:ea typeface="+mn-ea"/>
                          <a:cs typeface="+mn-cs"/>
                        </a:rPr>
                        <a:t>new_width</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new_height</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original_no_of_channels</a:t>
                      </a:r>
                      <a:r>
                        <a:rPr lang="en-US" sz="1800" b="0" kern="1200" dirty="0">
                          <a:solidFill>
                            <a:schemeClr val="lt1"/>
                          </a:solidFill>
                          <a:effectLst/>
                          <a:latin typeface="+mn-lt"/>
                          <a:ea typeface="+mn-ea"/>
                          <a:cs typeface="+mn-cs"/>
                        </a:rPr>
                        <a:t>, </a:t>
                      </a:r>
                      <a:r>
                        <a:rPr lang="en-US" sz="1800" b="0" kern="1200" dirty="0" err="1">
                          <a:solidFill>
                            <a:schemeClr val="lt1"/>
                          </a:solidFill>
                          <a:effectLst/>
                          <a:latin typeface="+mn-lt"/>
                          <a:ea typeface="+mn-ea"/>
                          <a:cs typeface="+mn-cs"/>
                        </a:rPr>
                        <a:t>resized_img</a:t>
                      </a:r>
                      <a:r>
                        <a:rPr lang="en-US" sz="1800" b="0" kern="1200" dirty="0">
                          <a:solidFill>
                            <a:schemeClr val="lt1"/>
                          </a:solidFill>
                          <a:effectLst/>
                          <a:latin typeface="+mn-lt"/>
                          <a:ea typeface="+mn-ea"/>
                          <a:cs typeface="+mn-cs"/>
                        </a:rPr>
                        <a:t>, 100);</a:t>
                      </a:r>
                    </a:p>
                    <a:p>
                      <a:r>
                        <a:rPr lang="en-US" sz="1800" b="0" kern="1200" dirty="0">
                          <a:solidFill>
                            <a:schemeClr val="lt1"/>
                          </a:solidFill>
                          <a:effectLst/>
                          <a:latin typeface="+mn-lt"/>
                          <a:ea typeface="+mn-ea"/>
                          <a:cs typeface="+mn-cs"/>
                        </a:rPr>
                        <a:t>printf("Output image with a width of %</a:t>
                      </a:r>
                      <a:r>
                        <a:rPr lang="en-US" sz="1800" b="0" kern="1200" dirty="0" err="1">
                          <a:solidFill>
                            <a:schemeClr val="lt1"/>
                          </a:solidFill>
                          <a:effectLst/>
                          <a:latin typeface="+mn-lt"/>
                          <a:ea typeface="+mn-ea"/>
                          <a:cs typeface="+mn-cs"/>
                        </a:rPr>
                        <a:t>dpx</a:t>
                      </a:r>
                      <a:r>
                        <a:rPr lang="en-US" sz="1800" b="0" kern="1200" dirty="0">
                          <a:solidFill>
                            <a:schemeClr val="lt1"/>
                          </a:solidFill>
                          <a:effectLst/>
                          <a:latin typeface="+mn-lt"/>
                          <a:ea typeface="+mn-ea"/>
                          <a:cs typeface="+mn-cs"/>
                        </a:rPr>
                        <a:t>, a height of %</a:t>
                      </a:r>
                      <a:r>
                        <a:rPr lang="en-US" sz="1800" b="0" kern="1200" dirty="0" err="1">
                          <a:solidFill>
                            <a:schemeClr val="lt1"/>
                          </a:solidFill>
                          <a:effectLst/>
                          <a:latin typeface="+mn-lt"/>
                          <a:ea typeface="+mn-ea"/>
                          <a:cs typeface="+mn-cs"/>
                        </a:rPr>
                        <a:t>dpx</a:t>
                      </a:r>
                      <a:r>
                        <a:rPr lang="en-US" sz="1800" b="0" kern="1200" dirty="0">
                          <a:solidFill>
                            <a:schemeClr val="lt1"/>
                          </a:solidFill>
                          <a:effectLst/>
                          <a:latin typeface="+mn-lt"/>
                          <a:ea typeface="+mn-ea"/>
                          <a:cs typeface="+mn-cs"/>
                        </a:rPr>
                        <a:t>",</a:t>
                      </a:r>
                      <a:r>
                        <a:rPr lang="en-US" sz="1800" b="0" kern="1200" dirty="0" err="1">
                          <a:solidFill>
                            <a:schemeClr val="lt1"/>
                          </a:solidFill>
                          <a:effectLst/>
                          <a:latin typeface="+mn-lt"/>
                          <a:ea typeface="+mn-ea"/>
                          <a:cs typeface="+mn-cs"/>
                        </a:rPr>
                        <a:t>new_width,new_height</a:t>
                      </a:r>
                      <a:r>
                        <a:rPr lang="en-US" sz="1800" b="0" kern="1200" dirty="0">
                          <a:solidFill>
                            <a:schemeClr val="lt1"/>
                          </a:solidFill>
                          <a:effectLst/>
                          <a:latin typeface="+mn-lt"/>
                          <a:ea typeface="+mn-ea"/>
                          <a:cs typeface="+mn-cs"/>
                        </a:rPr>
                        <a:t>);</a:t>
                      </a:r>
                    </a:p>
                    <a:p>
                      <a:endParaRPr lang="en-IN" dirty="0"/>
                    </a:p>
                  </a:txBody>
                  <a:tcPr>
                    <a:solidFill>
                      <a:schemeClr val="bg1">
                        <a:lumMod val="65000"/>
                        <a:lumOff val="35000"/>
                      </a:schemeClr>
                    </a:solidFill>
                  </a:tcPr>
                </a:tc>
                <a:extLst>
                  <a:ext uri="{0D108BD9-81ED-4DB2-BD59-A6C34878D82A}">
                    <a16:rowId xmlns:a16="http://schemas.microsoft.com/office/drawing/2014/main" val="2159980821"/>
                  </a:ext>
                </a:extLst>
              </a:tr>
            </a:tbl>
          </a:graphicData>
        </a:graphic>
      </p:graphicFrame>
    </p:spTree>
    <p:extLst>
      <p:ext uri="{BB962C8B-B14F-4D97-AF65-F5344CB8AC3E}">
        <p14:creationId xmlns:p14="http://schemas.microsoft.com/office/powerpoint/2010/main" val="1140126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D317546-EFF1-4FE1-8F1B-41CF52642023}"/>
              </a:ext>
            </a:extLst>
          </p:cNvPr>
          <p:cNvGraphicFramePr>
            <a:graphicFrameLocks noGrp="1"/>
          </p:cNvGraphicFramePr>
          <p:nvPr>
            <p:ph idx="1"/>
            <p:extLst>
              <p:ext uri="{D42A27DB-BD31-4B8C-83A1-F6EECF244321}">
                <p14:modId xmlns:p14="http://schemas.microsoft.com/office/powerpoint/2010/main" val="3902712549"/>
              </p:ext>
            </p:extLst>
          </p:nvPr>
        </p:nvGraphicFramePr>
        <p:xfrm>
          <a:off x="2976283" y="1604683"/>
          <a:ext cx="5459506" cy="3388658"/>
        </p:xfrm>
        <a:graphic>
          <a:graphicData uri="http://schemas.openxmlformats.org/drawingml/2006/table">
            <a:tbl>
              <a:tblPr firstRow="1" bandRow="1">
                <a:tableStyleId>{5C22544A-7EE6-4342-B048-85BDC9FD1C3A}</a:tableStyleId>
              </a:tblPr>
              <a:tblGrid>
                <a:gridCol w="5459506">
                  <a:extLst>
                    <a:ext uri="{9D8B030D-6E8A-4147-A177-3AD203B41FA5}">
                      <a16:colId xmlns:a16="http://schemas.microsoft.com/office/drawing/2014/main" val="1436646711"/>
                    </a:ext>
                  </a:extLst>
                </a:gridCol>
              </a:tblGrid>
              <a:tr h="3388658">
                <a:tc>
                  <a:txBody>
                    <a:bodyPr/>
                    <a:lstStyle/>
                    <a:p>
                      <a:r>
                        <a:rPr lang="en-US" sz="1800" b="0" kern="1200" dirty="0" err="1">
                          <a:solidFill>
                            <a:schemeClr val="lt1"/>
                          </a:solidFill>
                          <a:effectLst/>
                          <a:latin typeface="+mn-lt"/>
                          <a:ea typeface="+mn-ea"/>
                          <a:cs typeface="+mn-cs"/>
                        </a:rPr>
                        <a:t>stbi_image_free</a:t>
                      </a:r>
                      <a:r>
                        <a:rPr lang="en-US" sz="1800" b="0" kern="1200" dirty="0">
                          <a:solidFill>
                            <a:schemeClr val="lt1"/>
                          </a:solidFill>
                          <a:effectLst/>
                          <a:latin typeface="+mn-lt"/>
                          <a:ea typeface="+mn-ea"/>
                          <a:cs typeface="+mn-cs"/>
                        </a:rPr>
                        <a:t>(</a:t>
                      </a:r>
                      <a:r>
                        <a:rPr lang="en-US" sz="1800" b="0" kern="1200" dirty="0" err="1">
                          <a:solidFill>
                            <a:schemeClr val="lt1"/>
                          </a:solidFill>
                          <a:effectLst/>
                          <a:latin typeface="+mn-lt"/>
                          <a:ea typeface="+mn-ea"/>
                          <a:cs typeface="+mn-cs"/>
                        </a:rPr>
                        <a:t>img</a:t>
                      </a:r>
                      <a:r>
                        <a:rPr lang="en-US" sz="1800" b="0" kern="1200" dirty="0">
                          <a:solidFill>
                            <a:schemeClr val="lt1"/>
                          </a:solidFill>
                          <a:effectLst/>
                          <a:latin typeface="+mn-lt"/>
                          <a:ea typeface="+mn-ea"/>
                          <a:cs typeface="+mn-cs"/>
                        </a:rPr>
                        <a:t>);</a:t>
                      </a:r>
                    </a:p>
                    <a:p>
                      <a:r>
                        <a:rPr lang="en-US" sz="1800" b="0" kern="1200" dirty="0">
                          <a:solidFill>
                            <a:schemeClr val="lt1"/>
                          </a:solidFill>
                          <a:effectLst/>
                          <a:latin typeface="+mn-lt"/>
                          <a:ea typeface="+mn-ea"/>
                          <a:cs typeface="+mn-cs"/>
                        </a:rPr>
                        <a:t>free(</a:t>
                      </a:r>
                      <a:r>
                        <a:rPr lang="en-US" sz="1800" b="0" kern="1200" dirty="0" err="1">
                          <a:solidFill>
                            <a:schemeClr val="lt1"/>
                          </a:solidFill>
                          <a:effectLst/>
                          <a:latin typeface="+mn-lt"/>
                          <a:ea typeface="+mn-ea"/>
                          <a:cs typeface="+mn-cs"/>
                        </a:rPr>
                        <a:t>resized_img</a:t>
                      </a:r>
                      <a:r>
                        <a:rPr lang="en-US" sz="1800" b="0" kern="1200" dirty="0">
                          <a:solidFill>
                            <a:schemeClr val="lt1"/>
                          </a:solidFill>
                          <a:effectLst/>
                          <a:latin typeface="+mn-lt"/>
                          <a:ea typeface="+mn-ea"/>
                          <a:cs typeface="+mn-cs"/>
                        </a:rPr>
                        <a:t>);</a:t>
                      </a:r>
                    </a:p>
                    <a:p>
                      <a:r>
                        <a:rPr lang="en-US" sz="1800" b="0" i="1" kern="1200" dirty="0">
                          <a:solidFill>
                            <a:schemeClr val="lt1"/>
                          </a:solidFill>
                          <a:effectLst/>
                          <a:latin typeface="+mn-lt"/>
                          <a:ea typeface="+mn-ea"/>
                          <a:cs typeface="+mn-cs"/>
                        </a:rPr>
                        <a:t>return</a:t>
                      </a:r>
                      <a:r>
                        <a:rPr lang="en-US" sz="1800" b="0" kern="1200" dirty="0">
                          <a:solidFill>
                            <a:schemeClr val="lt1"/>
                          </a:solidFill>
                          <a:effectLst/>
                          <a:latin typeface="+mn-lt"/>
                          <a:ea typeface="+mn-ea"/>
                          <a:cs typeface="+mn-cs"/>
                        </a:rPr>
                        <a:t> 0;</a:t>
                      </a:r>
                    </a:p>
                    <a:p>
                      <a:r>
                        <a:rPr lang="en-US" sz="1800" b="0" kern="1200" dirty="0">
                          <a:solidFill>
                            <a:schemeClr val="lt1"/>
                          </a:solidFill>
                          <a:effectLst/>
                          <a:latin typeface="+mn-lt"/>
                          <a:ea typeface="+mn-ea"/>
                          <a:cs typeface="+mn-cs"/>
                        </a:rPr>
                        <a:t>}</a:t>
                      </a:r>
                    </a:p>
                    <a:p>
                      <a:endParaRPr lang="en-IN" dirty="0"/>
                    </a:p>
                  </a:txBody>
                  <a:tcPr>
                    <a:solidFill>
                      <a:schemeClr val="bg1">
                        <a:lumMod val="75000"/>
                        <a:lumOff val="25000"/>
                      </a:schemeClr>
                    </a:solidFill>
                  </a:tcPr>
                </a:tc>
                <a:extLst>
                  <a:ext uri="{0D108BD9-81ED-4DB2-BD59-A6C34878D82A}">
                    <a16:rowId xmlns:a16="http://schemas.microsoft.com/office/drawing/2014/main" val="4273615824"/>
                  </a:ext>
                </a:extLst>
              </a:tr>
            </a:tbl>
          </a:graphicData>
        </a:graphic>
      </p:graphicFrame>
    </p:spTree>
    <p:extLst>
      <p:ext uri="{BB962C8B-B14F-4D97-AF65-F5344CB8AC3E}">
        <p14:creationId xmlns:p14="http://schemas.microsoft.com/office/powerpoint/2010/main" val="160905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1F7A-1580-5925-FC3B-51FEE12E7E34}"/>
              </a:ext>
            </a:extLst>
          </p:cNvPr>
          <p:cNvSpPr>
            <a:spLocks noGrp="1"/>
          </p:cNvSpPr>
          <p:nvPr>
            <p:ph type="ctrTitle"/>
          </p:nvPr>
        </p:nvSpPr>
        <p:spPr>
          <a:xfrm>
            <a:off x="397777" y="1483178"/>
            <a:ext cx="8756559" cy="2421464"/>
          </a:xfrm>
        </p:spPr>
        <p:txBody>
          <a:bodyPr/>
          <a:lstStyle/>
          <a:p>
            <a:r>
              <a:rPr lang="en-IN" b="1" dirty="0"/>
              <a:t>CODE EXPALAINATION</a:t>
            </a:r>
          </a:p>
        </p:txBody>
      </p:sp>
    </p:spTree>
    <p:extLst>
      <p:ext uri="{BB962C8B-B14F-4D97-AF65-F5344CB8AC3E}">
        <p14:creationId xmlns:p14="http://schemas.microsoft.com/office/powerpoint/2010/main" val="1855408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0736E-94CA-0294-5830-543782F4524A}"/>
              </a:ext>
            </a:extLst>
          </p:cNvPr>
          <p:cNvPicPr>
            <a:picLocks noChangeAspect="1"/>
          </p:cNvPicPr>
          <p:nvPr/>
        </p:nvPicPr>
        <p:blipFill>
          <a:blip r:embed="rId2"/>
          <a:stretch>
            <a:fillRect/>
          </a:stretch>
        </p:blipFill>
        <p:spPr>
          <a:xfrm>
            <a:off x="2770571" y="1539054"/>
            <a:ext cx="5683145" cy="1111307"/>
          </a:xfrm>
          <a:prstGeom prst="rect">
            <a:avLst/>
          </a:prstGeom>
        </p:spPr>
      </p:pic>
      <p:sp>
        <p:nvSpPr>
          <p:cNvPr id="8" name="TextBox 7">
            <a:extLst>
              <a:ext uri="{FF2B5EF4-FFF2-40B4-BE49-F238E27FC236}">
                <a16:creationId xmlns:a16="http://schemas.microsoft.com/office/drawing/2014/main" id="{B4463210-8158-08CE-A373-10B0B6CA91B2}"/>
              </a:ext>
            </a:extLst>
          </p:cNvPr>
          <p:cNvSpPr txBox="1"/>
          <p:nvPr/>
        </p:nvSpPr>
        <p:spPr>
          <a:xfrm>
            <a:off x="484332" y="2931040"/>
            <a:ext cx="11044517" cy="2985433"/>
          </a:xfrm>
          <a:prstGeom prst="rect">
            <a:avLst/>
          </a:prstGeom>
          <a:noFill/>
        </p:spPr>
        <p:txBody>
          <a:bodyPr wrap="square" rtlCol="0">
            <a:spAutoFit/>
          </a:bodyPr>
          <a:lstStyle/>
          <a:p>
            <a:r>
              <a:rPr lang="en-IN" sz="2400" b="1" dirty="0"/>
              <a:t>Lines 1:</a:t>
            </a:r>
          </a:p>
          <a:p>
            <a:endParaRPr lang="en-IN" sz="2400" b="1" dirty="0"/>
          </a:p>
          <a:p>
            <a:r>
              <a:rPr lang="en-IN" b="1" dirty="0"/>
              <a:t> define </a:t>
            </a:r>
            <a:r>
              <a:rPr lang="en-IN" b="1" dirty="0" err="1"/>
              <a:t>stb_image</a:t>
            </a:r>
            <a:r>
              <a:rPr lang="en-IN" b="1" dirty="0"/>
              <a:t> implementation this line help to define </a:t>
            </a:r>
            <a:r>
              <a:rPr kumimoji="0" lang="en-US" altLang="en-US" b="1" i="0" u="none" strike="noStrike" cap="none" normalizeH="0" baseline="0" dirty="0">
                <a:ln>
                  <a:noFill/>
                </a:ln>
                <a:solidFill>
                  <a:schemeClr val="tx1"/>
                </a:solidFill>
                <a:effectLst/>
                <a:latin typeface="Arial Unicode MS"/>
              </a:rPr>
              <a:t>ST_IMAGE_IMPLEMENTATION</a:t>
            </a:r>
            <a:r>
              <a:rPr kumimoji="0" lang="en-US" altLang="en-US" b="1" i="0" u="none" strike="noStrike" cap="none" normalizeH="0" baseline="0" dirty="0">
                <a:ln>
                  <a:noFill/>
                </a:ln>
                <a:solidFill>
                  <a:schemeClr val="tx1"/>
                </a:solidFill>
                <a:effectLst/>
              </a:rPr>
              <a:t>  which is used by the ‘</a:t>
            </a:r>
            <a:r>
              <a:rPr kumimoji="0" lang="en-US" altLang="en-US" b="1" i="0" u="none" strike="noStrike" cap="none" normalizeH="0" baseline="0" dirty="0" err="1">
                <a:ln>
                  <a:noFill/>
                </a:ln>
                <a:solidFill>
                  <a:schemeClr val="tx1"/>
                </a:solidFill>
                <a:effectLst/>
              </a:rPr>
              <a:t>stb_image.h</a:t>
            </a:r>
            <a:r>
              <a:rPr kumimoji="0" lang="en-US" altLang="en-US" b="1" i="0" u="none" strike="noStrike" cap="none" normalizeH="0" baseline="0" dirty="0">
                <a:ln>
                  <a:noFill/>
                </a:ln>
                <a:solidFill>
                  <a:schemeClr val="tx1"/>
                </a:solidFill>
                <a:effectLst/>
              </a:rPr>
              <a:t>’ </a:t>
            </a:r>
            <a:r>
              <a:rPr lang="en-US" b="1" dirty="0"/>
              <a:t>header to include the actual implementation of the library functions</a:t>
            </a:r>
          </a:p>
          <a:p>
            <a:endParaRPr kumimoji="0" lang="en-US" altLang="en-US" sz="1600" b="1" i="0" u="none" strike="noStrike" cap="none" normalizeH="0" baseline="0" dirty="0">
              <a:ln>
                <a:noFill/>
              </a:ln>
              <a:solidFill>
                <a:schemeClr val="tx1"/>
              </a:solidFill>
              <a:effectLst/>
              <a:latin typeface="Arial" panose="020B0604020202020204" pitchFamily="34" charset="0"/>
            </a:endParaRPr>
          </a:p>
          <a:p>
            <a:r>
              <a:rPr lang="en-IN" sz="2400" b="1" dirty="0"/>
              <a:t>Line 2: </a:t>
            </a:r>
          </a:p>
          <a:p>
            <a:endParaRPr lang="en-IN" sz="2800" b="1" dirty="0"/>
          </a:p>
          <a:p>
            <a:r>
              <a:rPr lang="en-IN" b="1" dirty="0"/>
              <a:t>this line </a:t>
            </a:r>
            <a:r>
              <a:rPr kumimoji="0" lang="en-US" altLang="en-US" b="1" i="0" u="none" strike="noStrike" cap="none" normalizeH="0" baseline="0" dirty="0">
                <a:ln>
                  <a:noFill/>
                </a:ln>
                <a:solidFill>
                  <a:schemeClr val="tx1"/>
                </a:solidFill>
                <a:effectLst/>
                <a:latin typeface="Arial" panose="020B0604020202020204" pitchFamily="34" charset="0"/>
              </a:rPr>
              <a:t>includes the </a:t>
            </a:r>
            <a:r>
              <a:rPr kumimoji="0" lang="en-US" altLang="en-US" b="1" i="0" u="none" strike="noStrike" cap="none" normalizeH="0" baseline="0" dirty="0" err="1">
                <a:ln>
                  <a:noFill/>
                </a:ln>
                <a:solidFill>
                  <a:schemeClr val="tx1"/>
                </a:solidFill>
                <a:effectLst/>
                <a:latin typeface="Arial Unicode MS"/>
              </a:rPr>
              <a:t>stb_image.h</a:t>
            </a:r>
            <a:r>
              <a:rPr kumimoji="0" lang="en-US" altLang="en-US" b="1" i="0" u="none" strike="noStrike" cap="none" normalizeH="0" baseline="0" dirty="0">
                <a:ln>
                  <a:noFill/>
                </a:ln>
                <a:solidFill>
                  <a:schemeClr val="tx1"/>
                </a:solidFill>
                <a:effectLst/>
              </a:rPr>
              <a:t> header, which provides functions for loading image files (such as JPEG and PNG) into memory. </a:t>
            </a:r>
          </a:p>
        </p:txBody>
      </p:sp>
      <p:sp>
        <p:nvSpPr>
          <p:cNvPr id="4" name="Title 1">
            <a:extLst>
              <a:ext uri="{FF2B5EF4-FFF2-40B4-BE49-F238E27FC236}">
                <a16:creationId xmlns:a16="http://schemas.microsoft.com/office/drawing/2014/main" id="{CBDCCC26-E749-4634-AB0D-0A871F6EBD3E}"/>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PART-1:</a:t>
            </a:r>
          </a:p>
        </p:txBody>
      </p:sp>
    </p:spTree>
    <p:extLst>
      <p:ext uri="{BB962C8B-B14F-4D97-AF65-F5344CB8AC3E}">
        <p14:creationId xmlns:p14="http://schemas.microsoft.com/office/powerpoint/2010/main" val="42168279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B4EC21-4DB8-448E-84CC-2F34C8AEC13D}"/>
              </a:ext>
            </a:extLst>
          </p:cNvPr>
          <p:cNvSpPr>
            <a:spLocks noGrp="1"/>
          </p:cNvSpPr>
          <p:nvPr>
            <p:ph idx="1"/>
          </p:nvPr>
        </p:nvSpPr>
        <p:spPr>
          <a:xfrm>
            <a:off x="847165" y="860611"/>
            <a:ext cx="10131425" cy="4948517"/>
          </a:xfrm>
        </p:spPr>
        <p:txBody>
          <a:bodyPr/>
          <a:lstStyle/>
          <a:p>
            <a:pPr marL="0" indent="0">
              <a:buNone/>
            </a:pPr>
            <a:r>
              <a:rPr lang="en-US" sz="2400" b="1" dirty="0"/>
              <a:t>Line3:</a:t>
            </a:r>
            <a:r>
              <a:rPr kumimoji="0" lang="en-US" altLang="en-US" sz="2400" b="1" i="0" u="none" strike="noStrike" cap="none" normalizeH="0" baseline="0" dirty="0">
                <a:ln>
                  <a:noFill/>
                </a:ln>
                <a:solidFill>
                  <a:schemeClr val="tx1"/>
                </a:solidFill>
                <a:effectLst/>
                <a:latin typeface="Arial" panose="020B0604020202020204" pitchFamily="34" charset="0"/>
              </a:rPr>
              <a:t> </a:t>
            </a:r>
          </a:p>
          <a:p>
            <a:pPr marL="0" indent="0">
              <a:buNone/>
            </a:pPr>
            <a:r>
              <a:rPr kumimoji="0" lang="en-US" altLang="en-US" sz="1600" b="1" i="0" u="none" strike="noStrike" cap="none" normalizeH="0" baseline="0" dirty="0">
                <a:ln>
                  <a:noFill/>
                </a:ln>
                <a:solidFill>
                  <a:schemeClr val="tx1"/>
                </a:solidFill>
                <a:effectLst/>
                <a:latin typeface="Arial" panose="020B0604020202020204" pitchFamily="34" charset="0"/>
              </a:rPr>
              <a:t>This line defines the macro </a:t>
            </a:r>
            <a:r>
              <a:rPr kumimoji="0" lang="en-US" altLang="en-US" sz="1600" b="1" i="0" u="none" strike="noStrike" cap="none" normalizeH="0" baseline="0" dirty="0">
                <a:ln>
                  <a:noFill/>
                </a:ln>
                <a:solidFill>
                  <a:schemeClr val="tx1"/>
                </a:solidFill>
                <a:effectLst/>
                <a:latin typeface="Arial Unicode MS"/>
              </a:rPr>
              <a:t>STB_IMAGE_RESIZE_IMPLEMENTATION</a:t>
            </a:r>
            <a:r>
              <a:rPr kumimoji="0" lang="en-US" altLang="en-US" sz="1600" b="1" i="0" u="none" strike="noStrike" cap="none" normalizeH="0" baseline="0" dirty="0">
                <a:ln>
                  <a:noFill/>
                </a:ln>
                <a:solidFill>
                  <a:schemeClr val="tx1"/>
                </a:solidFill>
                <a:effectLst/>
              </a:rPr>
              <a:t>, which is used by the </a:t>
            </a:r>
            <a:r>
              <a:rPr kumimoji="0" lang="en-US" altLang="en-US" sz="1600" b="1" i="0" u="none" strike="noStrike" cap="none" normalizeH="0" baseline="0" dirty="0" err="1">
                <a:ln>
                  <a:noFill/>
                </a:ln>
                <a:solidFill>
                  <a:schemeClr val="tx1"/>
                </a:solidFill>
                <a:effectLst/>
                <a:latin typeface="Arial Unicode MS"/>
              </a:rPr>
              <a:t>stb_image_resize.h</a:t>
            </a:r>
            <a:r>
              <a:rPr kumimoji="0" lang="en-US" altLang="en-US" sz="1600" b="1" i="0" u="none" strike="noStrike" cap="none" normalizeH="0" baseline="0" dirty="0">
                <a:ln>
                  <a:noFill/>
                </a:ln>
                <a:solidFill>
                  <a:schemeClr val="tx1"/>
                </a:solidFill>
                <a:effectLst/>
              </a:rPr>
              <a:t> header to include the actual implementation of the library functions</a:t>
            </a:r>
            <a:endParaRPr lang="en-US" sz="1600" b="1" dirty="0"/>
          </a:p>
          <a:p>
            <a:pPr marL="0" indent="0">
              <a:buNone/>
            </a:pPr>
            <a:r>
              <a:rPr lang="en-US" sz="2400" b="1" dirty="0"/>
              <a:t>Line 4:</a:t>
            </a:r>
            <a:r>
              <a:rPr kumimoji="0" lang="en-US" altLang="en-US" sz="2400" b="1" i="0" u="none" strike="noStrike" cap="none" normalizeH="0" baseline="0" dirty="0">
                <a:ln>
                  <a:noFill/>
                </a:ln>
                <a:solidFill>
                  <a:schemeClr val="tx1"/>
                </a:solidFill>
                <a:effectLst/>
                <a:latin typeface="Arial Unicode MS"/>
              </a:rPr>
              <a:t> </a:t>
            </a:r>
            <a:endParaRPr lang="en-US" altLang="en-US" sz="2400" b="1" dirty="0">
              <a:latin typeface="Arial Unicode MS"/>
            </a:endParaRPr>
          </a:p>
          <a:p>
            <a:pPr marL="0" indent="0">
              <a:buNone/>
            </a:pPr>
            <a:r>
              <a:rPr kumimoji="0" lang="en-US" altLang="en-US" sz="1800" b="1" i="0" u="none" strike="noStrike" cap="none" normalizeH="0" baseline="0" dirty="0">
                <a:ln>
                  <a:noFill/>
                </a:ln>
                <a:solidFill>
                  <a:schemeClr val="tx1"/>
                </a:solidFill>
                <a:effectLst/>
                <a:latin typeface="Arial Unicode MS"/>
              </a:rPr>
              <a:t>#include "</a:t>
            </a:r>
            <a:r>
              <a:rPr kumimoji="0" lang="en-US" altLang="en-US" sz="1800" b="1" i="0" u="none" strike="noStrike" cap="none" normalizeH="0" baseline="0" dirty="0" err="1">
                <a:ln>
                  <a:noFill/>
                </a:ln>
                <a:solidFill>
                  <a:schemeClr val="tx1"/>
                </a:solidFill>
                <a:effectLst/>
                <a:latin typeface="Arial Unicode MS"/>
              </a:rPr>
              <a:t>stb_image</a:t>
            </a:r>
            <a:r>
              <a:rPr kumimoji="0" lang="en-US" altLang="en-US" sz="1800" b="1" i="0" u="none" strike="noStrike" cap="none" normalizeH="0" baseline="0" dirty="0">
                <a:ln>
                  <a:noFill/>
                </a:ln>
                <a:solidFill>
                  <a:schemeClr val="tx1"/>
                </a:solidFill>
                <a:effectLst/>
                <a:latin typeface="Arial Unicode MS"/>
              </a:rPr>
              <a:t>/</a:t>
            </a:r>
            <a:r>
              <a:rPr kumimoji="0" lang="en-US" altLang="en-US" sz="1800" b="1" i="0" u="none" strike="noStrike" cap="none" normalizeH="0" baseline="0" dirty="0" err="1">
                <a:ln>
                  <a:noFill/>
                </a:ln>
                <a:solidFill>
                  <a:schemeClr val="tx1"/>
                </a:solidFill>
                <a:effectLst/>
                <a:latin typeface="Arial Unicode MS"/>
              </a:rPr>
              <a:t>stb_image_resize.h</a:t>
            </a:r>
            <a:r>
              <a:rPr kumimoji="0" lang="en-US" altLang="en-US" sz="1800" b="1" i="0" u="none" strike="noStrike" cap="none" normalizeH="0" baseline="0" dirty="0">
                <a:ln>
                  <a:noFill/>
                </a:ln>
                <a:solidFill>
                  <a:schemeClr val="tx1"/>
                </a:solidFill>
                <a:effectLst/>
                <a:latin typeface="Arial Unicode MS"/>
              </a:rPr>
              <a:t>"</a:t>
            </a:r>
            <a:r>
              <a:rPr kumimoji="0" lang="en-US" altLang="en-US" sz="1800" b="1" i="0" u="none" strike="noStrike" cap="none" normalizeH="0" baseline="0" dirty="0">
                <a:ln>
                  <a:noFill/>
                </a:ln>
                <a:solidFill>
                  <a:schemeClr val="tx1"/>
                </a:solidFill>
                <a:effectLst/>
              </a:rPr>
              <a:t>: This line includes the </a:t>
            </a:r>
            <a:r>
              <a:rPr kumimoji="0" lang="en-US" altLang="en-US" sz="1800" b="1" i="0" u="none" strike="noStrike" cap="none" normalizeH="0" baseline="0" dirty="0" err="1">
                <a:ln>
                  <a:noFill/>
                </a:ln>
                <a:solidFill>
                  <a:schemeClr val="tx1"/>
                </a:solidFill>
                <a:effectLst/>
                <a:latin typeface="Arial Unicode MS"/>
              </a:rPr>
              <a:t>stb_image_resize.h</a:t>
            </a:r>
            <a:r>
              <a:rPr kumimoji="0" lang="en-US" altLang="en-US" sz="1800" b="1" i="0" u="none" strike="noStrike" cap="none" normalizeH="0" baseline="0" dirty="0">
                <a:ln>
                  <a:noFill/>
                </a:ln>
                <a:solidFill>
                  <a:schemeClr val="tx1"/>
                </a:solidFill>
                <a:effectLst/>
              </a:rPr>
              <a:t> header, which provides functions for resizing images in memory</a:t>
            </a:r>
            <a:endParaRPr kumimoji="0" lang="en-US" altLang="en-US" sz="1600" b="1" i="0" u="none" strike="noStrike" cap="none" normalizeH="0" baseline="0" dirty="0">
              <a:ln>
                <a:noFill/>
              </a:ln>
              <a:solidFill>
                <a:schemeClr val="tx1"/>
              </a:solidFill>
              <a:effectLst/>
              <a:latin typeface="Arial Unicode MS"/>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Unicode MS"/>
              </a:rPr>
              <a:t>Line 5: </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Unicode MS"/>
              </a:rPr>
              <a:t>#define STB_IMAGE_WRITE_IMPLEMENTATION</a:t>
            </a:r>
            <a:r>
              <a:rPr kumimoji="0" lang="en-US" altLang="en-US" sz="1600" b="1" i="0" u="none" strike="noStrike" cap="none" normalizeH="0" baseline="0" dirty="0">
                <a:ln>
                  <a:noFill/>
                </a:ln>
                <a:solidFill>
                  <a:schemeClr val="tx1"/>
                </a:solidFill>
                <a:effectLst/>
              </a:rPr>
              <a:t>: This line defines the macro   </a:t>
            </a:r>
            <a:r>
              <a:rPr kumimoji="0" lang="en-US" altLang="en-US" sz="1600" b="1" i="0" u="none" strike="noStrike" cap="none" normalizeH="0" baseline="0" dirty="0">
                <a:ln>
                  <a:noFill/>
                </a:ln>
                <a:solidFill>
                  <a:schemeClr val="tx1"/>
                </a:solidFill>
                <a:effectLst/>
                <a:latin typeface="Arial Unicode MS"/>
              </a:rPr>
              <a:t>STB_IMAGE_WRITE_IMPLEMENTATION</a:t>
            </a:r>
            <a:r>
              <a:rPr kumimoji="0" lang="en-US" altLang="en-US" sz="1600" b="1" i="0" u="none" strike="noStrike" cap="none" normalizeH="0" baseline="0" dirty="0">
                <a:ln>
                  <a:noFill/>
                </a:ln>
                <a:solidFill>
                  <a:schemeClr val="tx1"/>
                </a:solidFill>
                <a:effectLst/>
              </a:rPr>
              <a:t>, which is used by the </a:t>
            </a:r>
            <a:r>
              <a:rPr kumimoji="0" lang="en-US" altLang="en-US" sz="1600" b="1" i="0" u="none" strike="noStrike" cap="none" normalizeH="0" baseline="0" dirty="0" err="1">
                <a:ln>
                  <a:noFill/>
                </a:ln>
                <a:solidFill>
                  <a:schemeClr val="tx1"/>
                </a:solidFill>
                <a:effectLst/>
                <a:latin typeface="Arial Unicode MS"/>
              </a:rPr>
              <a:t>stb_image_write.h</a:t>
            </a:r>
            <a:r>
              <a:rPr kumimoji="0" lang="en-US" altLang="en-US" sz="1600" b="1" i="0" u="none" strike="noStrike" cap="none" normalizeH="0" baseline="0" dirty="0">
                <a:ln>
                  <a:noFill/>
                </a:ln>
                <a:solidFill>
                  <a:schemeClr val="tx1"/>
                </a:solidFill>
                <a:effectLst/>
              </a:rPr>
              <a:t> header to include the actual  implementation of the library functions.</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Unicode MS"/>
              </a:rPr>
              <a:t>  </a:t>
            </a:r>
          </a:p>
          <a:p>
            <a:pPr marL="0" marR="0" lvl="0" indent="0"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Arial Unicode MS"/>
              </a:rPr>
              <a:t>Line 6:</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Arial Unicode MS"/>
              </a:rPr>
              <a:t>#include "</a:t>
            </a:r>
            <a:r>
              <a:rPr kumimoji="0" lang="en-US" altLang="en-US" sz="1600" b="1" i="0" u="none" strike="noStrike" cap="none" normalizeH="0" baseline="0" dirty="0" err="1">
                <a:ln>
                  <a:noFill/>
                </a:ln>
                <a:solidFill>
                  <a:schemeClr val="tx1"/>
                </a:solidFill>
                <a:effectLst/>
                <a:latin typeface="Arial Unicode MS"/>
              </a:rPr>
              <a:t>stb_image</a:t>
            </a:r>
            <a:r>
              <a:rPr kumimoji="0" lang="en-US" altLang="en-US" sz="1600" b="1" i="0" u="none" strike="noStrike" cap="none" normalizeH="0" baseline="0" dirty="0">
                <a:ln>
                  <a:noFill/>
                </a:ln>
                <a:solidFill>
                  <a:schemeClr val="tx1"/>
                </a:solidFill>
                <a:effectLst/>
                <a:latin typeface="Arial Unicode MS"/>
              </a:rPr>
              <a:t>/</a:t>
            </a:r>
            <a:r>
              <a:rPr kumimoji="0" lang="en-US" altLang="en-US" sz="1600" b="1" i="0" u="none" strike="noStrike" cap="none" normalizeH="0" baseline="0" dirty="0" err="1">
                <a:ln>
                  <a:noFill/>
                </a:ln>
                <a:solidFill>
                  <a:schemeClr val="tx1"/>
                </a:solidFill>
                <a:effectLst/>
                <a:latin typeface="Arial Unicode MS"/>
              </a:rPr>
              <a:t>stb_image_write.h</a:t>
            </a:r>
            <a:r>
              <a:rPr kumimoji="0" lang="en-US" altLang="en-US" sz="1600" b="1" i="0" u="none" strike="noStrike" cap="none" normalizeH="0" baseline="0" dirty="0">
                <a:ln>
                  <a:noFill/>
                </a:ln>
                <a:solidFill>
                  <a:schemeClr val="tx1"/>
                </a:solidFill>
                <a:effectLst/>
                <a:latin typeface="Arial Unicode MS"/>
              </a:rPr>
              <a:t>"</a:t>
            </a:r>
            <a:r>
              <a:rPr kumimoji="0" lang="en-US" altLang="en-US" sz="1600" b="1" i="0" u="none" strike="noStrike" cap="none" normalizeH="0" baseline="0" dirty="0">
                <a:ln>
                  <a:noFill/>
                </a:ln>
                <a:solidFill>
                  <a:schemeClr val="tx1"/>
                </a:solidFill>
                <a:effectLst/>
              </a:rPr>
              <a:t>: This line includes the </a:t>
            </a:r>
            <a:r>
              <a:rPr kumimoji="0" lang="en-US" altLang="en-US" sz="1600" b="1" i="0" u="none" strike="noStrike" cap="none" normalizeH="0" baseline="0" dirty="0" err="1">
                <a:ln>
                  <a:noFill/>
                </a:ln>
                <a:solidFill>
                  <a:schemeClr val="tx1"/>
                </a:solidFill>
                <a:effectLst/>
                <a:latin typeface="Arial Unicode MS"/>
              </a:rPr>
              <a:t>stb_image_write.h</a:t>
            </a:r>
            <a:r>
              <a:rPr kumimoji="0" lang="en-US" altLang="en-US" sz="1600" b="1" i="0" u="none" strike="noStrike" cap="none" normalizeH="0" baseline="0" dirty="0">
                <a:ln>
                  <a:noFill/>
                </a:ln>
                <a:solidFill>
                  <a:schemeClr val="tx1"/>
                </a:solidFill>
                <a:effectLst/>
              </a:rPr>
              <a:t> header, which provides functions for writing image data to disk in various formats (such as PNG and JPG).</a:t>
            </a:r>
            <a:endParaRPr kumimoji="0" lang="en-US" altLang="en-US" sz="1600" b="1"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947549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A8158-C569-9C3F-0636-284506FD2D2F}"/>
              </a:ext>
            </a:extLst>
          </p:cNvPr>
          <p:cNvPicPr>
            <a:picLocks noChangeAspect="1"/>
          </p:cNvPicPr>
          <p:nvPr/>
        </p:nvPicPr>
        <p:blipFill>
          <a:blip r:embed="rId2"/>
          <a:stretch>
            <a:fillRect/>
          </a:stretch>
        </p:blipFill>
        <p:spPr>
          <a:xfrm>
            <a:off x="1452955" y="1284111"/>
            <a:ext cx="8494120" cy="1314518"/>
          </a:xfrm>
          <a:prstGeom prst="rect">
            <a:avLst/>
          </a:prstGeom>
        </p:spPr>
      </p:pic>
      <p:sp>
        <p:nvSpPr>
          <p:cNvPr id="4" name="TextBox 3">
            <a:extLst>
              <a:ext uri="{FF2B5EF4-FFF2-40B4-BE49-F238E27FC236}">
                <a16:creationId xmlns:a16="http://schemas.microsoft.com/office/drawing/2014/main" id="{566BA20B-A7DB-B0CF-3C9A-EC30C97170B6}"/>
              </a:ext>
            </a:extLst>
          </p:cNvPr>
          <p:cNvSpPr txBox="1"/>
          <p:nvPr/>
        </p:nvSpPr>
        <p:spPr>
          <a:xfrm>
            <a:off x="1101890" y="3040060"/>
            <a:ext cx="9196251" cy="338554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IN" b="1" dirty="0">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void main(): This line defines the main function, which is the entry point of the program.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 width, height,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original_no_of_channels</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These three variables are used to store the dimensions of the loaded image and the number of channels (e.g. red, green, blue, and alpha) in the image data.</a:t>
            </a: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unsigned char *image =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stbi_load</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("walk.jpg", &amp;width, &amp;height, &amp;</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original_no_of_channels</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 This line uses the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stbi_load</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from the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stb_image.h</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library to load the image data from the file "walk.jpg" into memory. The loaded data is stored in a dynamically-allocated buffer pointed to by the image variable. The dimensions of the image and the number of channels are stored in the width, height, and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original_no_of_channels</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variables. The 0 argument tells the function to automatically determine the number of channels in the image.</a:t>
            </a:r>
          </a:p>
          <a:p>
            <a:pPr marL="0" marR="0" lvl="0" indent="0" algn="l" defTabSz="914400" rtl="0" eaLnBrk="0" fontAlgn="base" latinLnBrk="0" hangingPunct="0">
              <a:lnSpc>
                <a:spcPct val="100000"/>
              </a:lnSpc>
              <a:spcBef>
                <a:spcPct val="0"/>
              </a:spcBef>
              <a:spcAft>
                <a:spcPct val="0"/>
              </a:spcAft>
              <a:buClrTx/>
              <a:buSzTx/>
              <a:buFontTx/>
              <a:buChar char="•"/>
              <a:tabLst/>
            </a:pPr>
            <a:endParaRPr lang="en-IN" sz="1600" dirty="0"/>
          </a:p>
        </p:txBody>
      </p:sp>
      <p:sp>
        <p:nvSpPr>
          <p:cNvPr id="5" name="Title 1">
            <a:extLst>
              <a:ext uri="{FF2B5EF4-FFF2-40B4-BE49-F238E27FC236}">
                <a16:creationId xmlns:a16="http://schemas.microsoft.com/office/drawing/2014/main" id="{B3DCADEE-A7DD-46FD-B7F7-9E371A638980}"/>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PART-2:</a:t>
            </a:r>
          </a:p>
        </p:txBody>
      </p:sp>
    </p:spTree>
    <p:extLst>
      <p:ext uri="{BB962C8B-B14F-4D97-AF65-F5344CB8AC3E}">
        <p14:creationId xmlns:p14="http://schemas.microsoft.com/office/powerpoint/2010/main" val="300701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B4317-A572-4D8E-AEB8-D9AC95E25B39}"/>
              </a:ext>
            </a:extLst>
          </p:cNvPr>
          <p:cNvSpPr>
            <a:spLocks noGrp="1"/>
          </p:cNvSpPr>
          <p:nvPr>
            <p:ph idx="1"/>
          </p:nvPr>
        </p:nvSpPr>
        <p:spPr>
          <a:xfrm>
            <a:off x="685801" y="995083"/>
            <a:ext cx="10131425" cy="4796118"/>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if(image == NULL) {: This line checks if the image data could not be loaded, for example because the file does not exist or the file is in an unsupported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printf("Error in loading the image\n");: If the image data could not be loaded, this line prints an error message.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exit(1);: If the image data could not be loaded, this line terminates the program with a non-zero exit status to indicate an error.</a:t>
            </a:r>
          </a:p>
          <a:p>
            <a:endParaRPr lang="en-IN" dirty="0"/>
          </a:p>
        </p:txBody>
      </p:sp>
    </p:spTree>
    <p:extLst>
      <p:ext uri="{BB962C8B-B14F-4D97-AF65-F5344CB8AC3E}">
        <p14:creationId xmlns:p14="http://schemas.microsoft.com/office/powerpoint/2010/main" val="1816969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A8A4D-7DA9-F8F4-22A3-E09359781AF0}"/>
              </a:ext>
            </a:extLst>
          </p:cNvPr>
          <p:cNvPicPr>
            <a:picLocks noChangeAspect="1"/>
          </p:cNvPicPr>
          <p:nvPr/>
        </p:nvPicPr>
        <p:blipFill>
          <a:blip r:embed="rId2"/>
          <a:stretch>
            <a:fillRect/>
          </a:stretch>
        </p:blipFill>
        <p:spPr>
          <a:xfrm>
            <a:off x="913374" y="1884304"/>
            <a:ext cx="9976363" cy="1299500"/>
          </a:xfrm>
          <a:prstGeom prst="rect">
            <a:avLst/>
          </a:prstGeom>
        </p:spPr>
      </p:pic>
      <p:sp>
        <p:nvSpPr>
          <p:cNvPr id="4" name="TextBox 3">
            <a:extLst>
              <a:ext uri="{FF2B5EF4-FFF2-40B4-BE49-F238E27FC236}">
                <a16:creationId xmlns:a16="http://schemas.microsoft.com/office/drawing/2014/main" id="{078B9239-A995-0C29-C793-181446D0FA11}"/>
              </a:ext>
            </a:extLst>
          </p:cNvPr>
          <p:cNvSpPr txBox="1"/>
          <p:nvPr/>
        </p:nvSpPr>
        <p:spPr>
          <a:xfrm>
            <a:off x="913375" y="4126581"/>
            <a:ext cx="9976363"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printf("Loaded image with a width of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dpx</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height of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dpx</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%d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original_no_of_channels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 width, height,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original_no_of_channels</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line  prints a message indicating that the image was loaded successfully, and displays the width, height, and number of channels of the image.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7278A5CD-6312-4497-8416-AD864BAC88A2}"/>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PART-3:</a:t>
            </a:r>
          </a:p>
        </p:txBody>
      </p:sp>
    </p:spTree>
    <p:extLst>
      <p:ext uri="{BB962C8B-B14F-4D97-AF65-F5344CB8AC3E}">
        <p14:creationId xmlns:p14="http://schemas.microsoft.com/office/powerpoint/2010/main" val="2307711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56FC94-DCE0-46F9-A16E-A9335621B784}"/>
              </a:ext>
            </a:extLst>
          </p:cNvPr>
          <p:cNvSpPr>
            <a:spLocks noGrp="1"/>
          </p:cNvSpPr>
          <p:nvPr>
            <p:ph idx="1"/>
          </p:nvPr>
        </p:nvSpPr>
        <p:spPr>
          <a:xfrm>
            <a:off x="587189" y="1344208"/>
            <a:ext cx="10131425" cy="3649133"/>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Float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scalefactor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is a variable to store the scale factor for resizing the image.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printf("Enter the scale factor: ") : This line prompts the user to enter the scale factor.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scanf</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("%f",&amp;</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scalefactor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line reads the user's input and stores it in the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scalefactor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variable.</a:t>
            </a:r>
          </a:p>
          <a:p>
            <a:endParaRPr lang="en-IN" dirty="0"/>
          </a:p>
        </p:txBody>
      </p:sp>
    </p:spTree>
    <p:extLst>
      <p:ext uri="{BB962C8B-B14F-4D97-AF65-F5344CB8AC3E}">
        <p14:creationId xmlns:p14="http://schemas.microsoft.com/office/powerpoint/2010/main" val="4069669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ED587-2CA0-48B6-390A-53BBAC157779}"/>
              </a:ext>
            </a:extLst>
          </p:cNvPr>
          <p:cNvPicPr>
            <a:picLocks noChangeAspect="1"/>
          </p:cNvPicPr>
          <p:nvPr/>
        </p:nvPicPr>
        <p:blipFill>
          <a:blip r:embed="rId2"/>
          <a:stretch>
            <a:fillRect/>
          </a:stretch>
        </p:blipFill>
        <p:spPr>
          <a:xfrm>
            <a:off x="1808691" y="1941007"/>
            <a:ext cx="7771124" cy="1103920"/>
          </a:xfrm>
          <a:prstGeom prst="rect">
            <a:avLst/>
          </a:prstGeom>
        </p:spPr>
      </p:pic>
      <p:sp>
        <p:nvSpPr>
          <p:cNvPr id="4" name="TextBox 3">
            <a:extLst>
              <a:ext uri="{FF2B5EF4-FFF2-40B4-BE49-F238E27FC236}">
                <a16:creationId xmlns:a16="http://schemas.microsoft.com/office/drawing/2014/main" id="{5BC3F721-CA9A-D9F8-E4AD-FE43F1B72AE9}"/>
              </a:ext>
            </a:extLst>
          </p:cNvPr>
          <p:cNvSpPr txBox="1"/>
          <p:nvPr/>
        </p:nvSpPr>
        <p:spPr>
          <a:xfrm>
            <a:off x="1305517" y="3883484"/>
            <a:ext cx="9261566" cy="193899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IN" sz="2000" b="1" dirty="0"/>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new_width</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width *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scalefactor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line calculates the new width of the resized image by multiplying the original width by the scale factor.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new_height</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height *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scalefactor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line calculates the new height of the resized image by multiplying the original height by the scale factor.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9D428352-4A2A-4D60-BF60-AEE53D2E6ED7}"/>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PART-4:</a:t>
            </a:r>
          </a:p>
        </p:txBody>
      </p:sp>
    </p:spTree>
    <p:extLst>
      <p:ext uri="{BB962C8B-B14F-4D97-AF65-F5344CB8AC3E}">
        <p14:creationId xmlns:p14="http://schemas.microsoft.com/office/powerpoint/2010/main" val="1250511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E9AB-3EAA-476D-8652-1A0C6D722236}"/>
              </a:ext>
            </a:extLst>
          </p:cNvPr>
          <p:cNvSpPr>
            <a:spLocks noGrp="1"/>
          </p:cNvSpPr>
          <p:nvPr>
            <p:ph type="title"/>
          </p:nvPr>
        </p:nvSpPr>
        <p:spPr>
          <a:xfrm>
            <a:off x="927848" y="990600"/>
            <a:ext cx="10131425" cy="4876800"/>
          </a:xfrm>
        </p:spPr>
        <p:txBody>
          <a:bodyPr/>
          <a:lstStyle/>
          <a:p>
            <a:r>
              <a:rPr lang="en-US" b="1" dirty="0"/>
              <a:t>           RESIZE OF AN IMAGE IN C PROGRAMMING</a:t>
            </a:r>
            <a:endParaRPr lang="en-IN" b="1" dirty="0"/>
          </a:p>
        </p:txBody>
      </p:sp>
    </p:spTree>
    <p:extLst>
      <p:ext uri="{BB962C8B-B14F-4D97-AF65-F5344CB8AC3E}">
        <p14:creationId xmlns:p14="http://schemas.microsoft.com/office/powerpoint/2010/main" val="65804244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AF6F45-61E1-4F44-A338-08151B00B1C5}"/>
              </a:ext>
            </a:extLst>
          </p:cNvPr>
          <p:cNvSpPr>
            <a:spLocks noGrp="1"/>
          </p:cNvSpPr>
          <p:nvPr>
            <p:ph idx="1"/>
          </p:nvPr>
        </p:nvSpPr>
        <p:spPr>
          <a:xfrm>
            <a:off x="632013" y="591173"/>
            <a:ext cx="10131425" cy="3649133"/>
          </a:xfrm>
        </p:spPr>
        <p:txBody>
          <a:bodyPr/>
          <a:lstStyle/>
          <a:p>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unsigned char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resized_img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malloc(</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new_width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new_height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original_no_of_channels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line allocates memory for the resized image using the malloc function. The amount of memory allocated is calculated based on the new width, new height, and number of channels of the image</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6498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A242A-C067-676E-F32B-E057B9641101}"/>
              </a:ext>
            </a:extLst>
          </p:cNvPr>
          <p:cNvPicPr>
            <a:picLocks noChangeAspect="1"/>
          </p:cNvPicPr>
          <p:nvPr/>
        </p:nvPicPr>
        <p:blipFill>
          <a:blip r:embed="rId2"/>
          <a:stretch>
            <a:fillRect/>
          </a:stretch>
        </p:blipFill>
        <p:spPr>
          <a:xfrm>
            <a:off x="1138517" y="2066465"/>
            <a:ext cx="10040471" cy="444234"/>
          </a:xfrm>
          <a:prstGeom prst="rect">
            <a:avLst/>
          </a:prstGeom>
        </p:spPr>
      </p:pic>
      <p:sp>
        <p:nvSpPr>
          <p:cNvPr id="5" name="TextBox 4">
            <a:extLst>
              <a:ext uri="{FF2B5EF4-FFF2-40B4-BE49-F238E27FC236}">
                <a16:creationId xmlns:a16="http://schemas.microsoft.com/office/drawing/2014/main" id="{136370F4-164E-25E0-91F7-537A02C667A4}"/>
              </a:ext>
            </a:extLst>
          </p:cNvPr>
          <p:cNvSpPr txBox="1"/>
          <p:nvPr/>
        </p:nvSpPr>
        <p:spPr>
          <a:xfrm>
            <a:off x="1494737" y="3277850"/>
            <a:ext cx="8552905" cy="1938992"/>
          </a:xfrm>
          <a:prstGeom prst="rect">
            <a:avLst/>
          </a:prstGeom>
          <a:noFill/>
        </p:spPr>
        <p:txBody>
          <a:bodyPr wrap="square">
            <a:spAutoFit/>
          </a:bodyPr>
          <a:lstStyle/>
          <a:p>
            <a:r>
              <a:rPr lang="en-US" sz="2000" dirty="0"/>
              <a:t>The line "stbir_resize_uint8(image, width, height, 0, </a:t>
            </a:r>
            <a:r>
              <a:rPr lang="en-US" sz="2000" dirty="0" err="1"/>
              <a:t>resized_img</a:t>
            </a:r>
            <a:r>
              <a:rPr lang="en-US" sz="2000" dirty="0"/>
              <a:t>, </a:t>
            </a:r>
            <a:r>
              <a:rPr lang="en-US" sz="2000" dirty="0" err="1"/>
              <a:t>new_width</a:t>
            </a:r>
            <a:r>
              <a:rPr lang="en-US" sz="2000" dirty="0"/>
              <a:t>, </a:t>
            </a:r>
            <a:r>
              <a:rPr lang="en-US" sz="2000" dirty="0" err="1"/>
              <a:t>new_height</a:t>
            </a:r>
            <a:r>
              <a:rPr lang="en-US" sz="2000" dirty="0"/>
              <a:t>, 0, </a:t>
            </a:r>
            <a:r>
              <a:rPr lang="en-US" sz="2000" dirty="0" err="1"/>
              <a:t>original_no_of_channels</a:t>
            </a:r>
            <a:r>
              <a:rPr lang="en-US" sz="2000" dirty="0"/>
              <a:t>);" resizes the image using the stbir_resize_uint8 function from the </a:t>
            </a:r>
            <a:r>
              <a:rPr lang="en-US" sz="2000" dirty="0" err="1"/>
              <a:t>stb_image_resize</a:t>
            </a:r>
            <a:r>
              <a:rPr lang="en-US" sz="2000" dirty="0"/>
              <a:t> library. The function takes the original image, its width, height, and number of channels, as well as the resized image, its width, height, and number of channels, and performs the resize operation.</a:t>
            </a:r>
            <a:endParaRPr lang="en-IN" sz="2000" dirty="0"/>
          </a:p>
        </p:txBody>
      </p:sp>
      <p:sp>
        <p:nvSpPr>
          <p:cNvPr id="4" name="Title 1">
            <a:extLst>
              <a:ext uri="{FF2B5EF4-FFF2-40B4-BE49-F238E27FC236}">
                <a16:creationId xmlns:a16="http://schemas.microsoft.com/office/drawing/2014/main" id="{58816B55-4228-4993-9255-9DC2823CB62C}"/>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PART-5:</a:t>
            </a:r>
          </a:p>
        </p:txBody>
      </p:sp>
    </p:spTree>
    <p:extLst>
      <p:ext uri="{BB962C8B-B14F-4D97-AF65-F5344CB8AC3E}">
        <p14:creationId xmlns:p14="http://schemas.microsoft.com/office/powerpoint/2010/main" val="886738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A56978-4441-615A-4D47-90220273FE58}"/>
              </a:ext>
            </a:extLst>
          </p:cNvPr>
          <p:cNvSpPr txBox="1"/>
          <p:nvPr/>
        </p:nvSpPr>
        <p:spPr>
          <a:xfrm>
            <a:off x="1062077" y="3429000"/>
            <a:ext cx="9010010" cy="2862322"/>
          </a:xfrm>
          <a:prstGeom prst="rect">
            <a:avLst/>
          </a:prstGeom>
          <a:noFill/>
        </p:spPr>
        <p:txBody>
          <a:bodyPr wrap="square">
            <a:spAutoFit/>
          </a:bodyPr>
          <a:lstStyle/>
          <a:p>
            <a:r>
              <a:rPr lang="en-US" dirty="0"/>
              <a:t>The line "</a:t>
            </a:r>
            <a:r>
              <a:rPr lang="en-US" dirty="0" err="1"/>
              <a:t>stbi_write_png</a:t>
            </a:r>
            <a:r>
              <a:rPr lang="en-US" dirty="0"/>
              <a:t>("walk_resized.png", </a:t>
            </a:r>
            <a:r>
              <a:rPr lang="en-US" dirty="0" err="1"/>
              <a:t>new_width</a:t>
            </a:r>
            <a:r>
              <a:rPr lang="en-US" dirty="0"/>
              <a:t>, </a:t>
            </a:r>
            <a:r>
              <a:rPr lang="en-US" dirty="0" err="1"/>
              <a:t>new_height</a:t>
            </a:r>
            <a:r>
              <a:rPr lang="en-US" dirty="0"/>
              <a:t>, </a:t>
            </a:r>
            <a:r>
              <a:rPr lang="en-US" dirty="0" err="1"/>
              <a:t>original_no_of_channels</a:t>
            </a:r>
            <a:r>
              <a:rPr lang="en-US" dirty="0"/>
              <a:t>, </a:t>
            </a:r>
            <a:r>
              <a:rPr lang="en-US" dirty="0" err="1"/>
              <a:t>resized_img</a:t>
            </a:r>
            <a:r>
              <a:rPr lang="en-US" dirty="0"/>
              <a:t>, </a:t>
            </a:r>
            <a:r>
              <a:rPr lang="en-US" dirty="0" err="1"/>
              <a:t>new_width</a:t>
            </a:r>
            <a:r>
              <a:rPr lang="en-US" dirty="0"/>
              <a:t> * </a:t>
            </a:r>
            <a:r>
              <a:rPr lang="en-US" dirty="0" err="1"/>
              <a:t>original_no_of_channels</a:t>
            </a:r>
            <a:r>
              <a:rPr lang="en-US" dirty="0"/>
              <a:t>);" saves the resized image in PNG format using the </a:t>
            </a:r>
            <a:r>
              <a:rPr lang="en-US" dirty="0" err="1"/>
              <a:t>stbi_write_png</a:t>
            </a:r>
            <a:r>
              <a:rPr lang="en-US" dirty="0"/>
              <a:t> function from the </a:t>
            </a:r>
            <a:r>
              <a:rPr lang="en-US" dirty="0" err="1"/>
              <a:t>stb_image_write</a:t>
            </a:r>
            <a:r>
              <a:rPr lang="en-US" dirty="0"/>
              <a:t> library. The function takes the name of the output file, the width, height, and number.</a:t>
            </a:r>
          </a:p>
          <a:p>
            <a:r>
              <a:rPr lang="en-US" dirty="0"/>
              <a:t> The line "</a:t>
            </a:r>
            <a:r>
              <a:rPr lang="en-US" dirty="0" err="1"/>
              <a:t>stbi_write_jpg</a:t>
            </a:r>
            <a:r>
              <a:rPr lang="en-US" dirty="0"/>
              <a:t>("walk_resized.png", </a:t>
            </a:r>
            <a:r>
              <a:rPr lang="en-US" dirty="0" err="1"/>
              <a:t>new_width</a:t>
            </a:r>
            <a:r>
              <a:rPr lang="en-US" dirty="0"/>
              <a:t>, </a:t>
            </a:r>
            <a:r>
              <a:rPr lang="en-US" dirty="0" err="1"/>
              <a:t>new_height</a:t>
            </a:r>
            <a:r>
              <a:rPr lang="en-US" dirty="0"/>
              <a:t>, </a:t>
            </a:r>
            <a:r>
              <a:rPr lang="en-US" dirty="0" err="1"/>
              <a:t>original_no_of_channels</a:t>
            </a:r>
            <a:r>
              <a:rPr lang="en-US" dirty="0"/>
              <a:t>, </a:t>
            </a:r>
            <a:r>
              <a:rPr lang="en-US" dirty="0" err="1"/>
              <a:t>resized_img</a:t>
            </a:r>
            <a:r>
              <a:rPr lang="en-US" dirty="0"/>
              <a:t>, </a:t>
            </a:r>
            <a:r>
              <a:rPr lang="en-US" dirty="0" err="1"/>
              <a:t>new_width</a:t>
            </a:r>
            <a:r>
              <a:rPr lang="en-US" dirty="0"/>
              <a:t> * </a:t>
            </a:r>
            <a:r>
              <a:rPr lang="en-US" dirty="0" err="1"/>
              <a:t>original_no_of_channels</a:t>
            </a:r>
            <a:r>
              <a:rPr lang="en-US" dirty="0"/>
              <a:t>);" saves the resized image in </a:t>
            </a:r>
            <a:r>
              <a:rPr lang="en-US" dirty="0" err="1"/>
              <a:t>jpgformat</a:t>
            </a:r>
            <a:r>
              <a:rPr lang="en-US" dirty="0"/>
              <a:t> using the </a:t>
            </a:r>
            <a:r>
              <a:rPr lang="en-US" dirty="0" err="1"/>
              <a:t>stbi_write_jpgfunction</a:t>
            </a:r>
            <a:r>
              <a:rPr lang="en-US" dirty="0"/>
              <a:t> from the </a:t>
            </a:r>
            <a:r>
              <a:rPr lang="en-US" dirty="0" err="1"/>
              <a:t>stb_image_write</a:t>
            </a:r>
            <a:r>
              <a:rPr lang="en-US" dirty="0"/>
              <a:t> library. The function takes the name of the output file, the width, height, and number.</a:t>
            </a:r>
          </a:p>
          <a:p>
            <a:endParaRPr lang="en-US" dirty="0"/>
          </a:p>
          <a:p>
            <a:endParaRPr lang="en-IN" dirty="0"/>
          </a:p>
        </p:txBody>
      </p:sp>
      <p:pic>
        <p:nvPicPr>
          <p:cNvPr id="7" name="Picture 6">
            <a:extLst>
              <a:ext uri="{FF2B5EF4-FFF2-40B4-BE49-F238E27FC236}">
                <a16:creationId xmlns:a16="http://schemas.microsoft.com/office/drawing/2014/main" id="{608E12EF-312F-6843-7E0E-CE91DA4AA770}"/>
              </a:ext>
            </a:extLst>
          </p:cNvPr>
          <p:cNvPicPr>
            <a:picLocks noChangeAspect="1"/>
          </p:cNvPicPr>
          <p:nvPr/>
        </p:nvPicPr>
        <p:blipFill>
          <a:blip r:embed="rId2"/>
          <a:stretch>
            <a:fillRect/>
          </a:stretch>
        </p:blipFill>
        <p:spPr>
          <a:xfrm>
            <a:off x="1062077" y="1676119"/>
            <a:ext cx="10720839" cy="816070"/>
          </a:xfrm>
          <a:prstGeom prst="rect">
            <a:avLst/>
          </a:prstGeom>
        </p:spPr>
      </p:pic>
      <p:sp>
        <p:nvSpPr>
          <p:cNvPr id="4" name="Title 1">
            <a:extLst>
              <a:ext uri="{FF2B5EF4-FFF2-40B4-BE49-F238E27FC236}">
                <a16:creationId xmlns:a16="http://schemas.microsoft.com/office/drawing/2014/main" id="{F58A53A6-CD39-4088-A629-B82A66C79D9D}"/>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PART-6:</a:t>
            </a:r>
          </a:p>
        </p:txBody>
      </p:sp>
    </p:spTree>
    <p:extLst>
      <p:ext uri="{BB962C8B-B14F-4D97-AF65-F5344CB8AC3E}">
        <p14:creationId xmlns:p14="http://schemas.microsoft.com/office/powerpoint/2010/main" val="42949034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3B81D-6E77-F0A9-8D3F-130E01311AE4}"/>
              </a:ext>
            </a:extLst>
          </p:cNvPr>
          <p:cNvPicPr>
            <a:picLocks noChangeAspect="1"/>
          </p:cNvPicPr>
          <p:nvPr/>
        </p:nvPicPr>
        <p:blipFill>
          <a:blip r:embed="rId2"/>
          <a:stretch>
            <a:fillRect/>
          </a:stretch>
        </p:blipFill>
        <p:spPr>
          <a:xfrm>
            <a:off x="1220800" y="1558751"/>
            <a:ext cx="9335299" cy="1083420"/>
          </a:xfrm>
          <a:prstGeom prst="rect">
            <a:avLst/>
          </a:prstGeom>
        </p:spPr>
      </p:pic>
      <p:sp>
        <p:nvSpPr>
          <p:cNvPr id="4" name="Rectangle 1">
            <a:extLst>
              <a:ext uri="{FF2B5EF4-FFF2-40B4-BE49-F238E27FC236}">
                <a16:creationId xmlns:a16="http://schemas.microsoft.com/office/drawing/2014/main" id="{3CEA4B1A-4EA9-2AD5-6768-B1CCA4AC2D5A}"/>
              </a:ext>
            </a:extLst>
          </p:cNvPr>
          <p:cNvSpPr>
            <a:spLocks noChangeArrowheads="1"/>
          </p:cNvSpPr>
          <p:nvPr/>
        </p:nvSpPr>
        <p:spPr bwMode="auto">
          <a:xfrm>
            <a:off x="1220800" y="3528336"/>
            <a:ext cx="995407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format string "Output image with a width of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dpx</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height of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dpx</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takes two integer arguments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new_width</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new_height</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outputs a string indicating the dimensions of the resized image.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function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stbi_image_free</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on line 61 is used to free the memory occupied by the original image, which was loaded using the function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stbi_load</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function free(</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resized</a:t>
            </a:r>
            <a:r>
              <a:rPr lang="en-US" altLang="en-US" b="1" dirty="0" err="1">
                <a:latin typeface="Times New Roman" panose="02020603050405020304" pitchFamily="18" charset="0"/>
                <a:cs typeface="Times New Roman" panose="02020603050405020304" pitchFamily="18" charset="0"/>
              </a:rPr>
              <a:t>_img</a:t>
            </a:r>
            <a:r>
              <a:rPr lang="en-US" altLang="en-US" b="1" dirty="0">
                <a:latin typeface="Times New Roman" panose="02020603050405020304" pitchFamily="18" charset="0"/>
                <a:cs typeface="Times New Roman" panose="02020603050405020304" pitchFamily="18" charset="0"/>
              </a:rPr>
              <a:t>)</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used to free the memory occupied by the resized image. The resized image was allocated memory using the malloc() function .</a:t>
            </a:r>
          </a:p>
        </p:txBody>
      </p:sp>
      <p:sp>
        <p:nvSpPr>
          <p:cNvPr id="5" name="Title 1">
            <a:extLst>
              <a:ext uri="{FF2B5EF4-FFF2-40B4-BE49-F238E27FC236}">
                <a16:creationId xmlns:a16="http://schemas.microsoft.com/office/drawing/2014/main" id="{B641C2CE-D96B-4A81-A3C1-7BE0BFCEF6FF}"/>
              </a:ext>
            </a:extLst>
          </p:cNvPr>
          <p:cNvSpPr txBox="1">
            <a:spLocks/>
          </p:cNvSpPr>
          <p:nvPr/>
        </p:nvSpPr>
        <p:spPr>
          <a:xfrm>
            <a:off x="4288460" y="497293"/>
            <a:ext cx="8800011" cy="44423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   PART-7:</a:t>
            </a:r>
          </a:p>
        </p:txBody>
      </p:sp>
    </p:spTree>
    <p:extLst>
      <p:ext uri="{BB962C8B-B14F-4D97-AF65-F5344CB8AC3E}">
        <p14:creationId xmlns:p14="http://schemas.microsoft.com/office/powerpoint/2010/main" val="3667037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57B3-5C66-288A-74BD-72165B7785AE}"/>
              </a:ext>
            </a:extLst>
          </p:cNvPr>
          <p:cNvSpPr>
            <a:spLocks noGrp="1"/>
          </p:cNvSpPr>
          <p:nvPr>
            <p:ph type="title"/>
          </p:nvPr>
        </p:nvSpPr>
        <p:spPr>
          <a:xfrm>
            <a:off x="685801" y="609601"/>
            <a:ext cx="10131427" cy="887259"/>
          </a:xfrm>
        </p:spPr>
        <p:txBody>
          <a:bodyPr/>
          <a:lstStyle/>
          <a:p>
            <a:r>
              <a:rPr lang="en-IN" dirty="0"/>
              <a:t>                                                 </a:t>
            </a:r>
            <a:r>
              <a:rPr lang="en-IN" sz="4000" b="1" dirty="0"/>
              <a:t>OUTPUT</a:t>
            </a:r>
            <a:endParaRPr lang="en-IN" b="1" dirty="0"/>
          </a:p>
        </p:txBody>
      </p:sp>
      <p:graphicFrame>
        <p:nvGraphicFramePr>
          <p:cNvPr id="11" name="Table 11">
            <a:extLst>
              <a:ext uri="{FF2B5EF4-FFF2-40B4-BE49-F238E27FC236}">
                <a16:creationId xmlns:a16="http://schemas.microsoft.com/office/drawing/2014/main" id="{6B305D6B-2377-4806-A883-96B3FB5FF206}"/>
              </a:ext>
            </a:extLst>
          </p:cNvPr>
          <p:cNvGraphicFramePr>
            <a:graphicFrameLocks noGrp="1"/>
          </p:cNvGraphicFramePr>
          <p:nvPr>
            <p:extLst>
              <p:ext uri="{D42A27DB-BD31-4B8C-83A1-F6EECF244321}">
                <p14:modId xmlns:p14="http://schemas.microsoft.com/office/powerpoint/2010/main" val="1947077902"/>
              </p:ext>
            </p:extLst>
          </p:nvPr>
        </p:nvGraphicFramePr>
        <p:xfrm>
          <a:off x="811306" y="1496862"/>
          <a:ext cx="10569388" cy="4953112"/>
        </p:xfrm>
        <a:graphic>
          <a:graphicData uri="http://schemas.openxmlformats.org/drawingml/2006/table">
            <a:tbl>
              <a:tblPr firstRow="1" bandRow="1">
                <a:tableStyleId>{5C22544A-7EE6-4342-B048-85BDC9FD1C3A}</a:tableStyleId>
              </a:tblPr>
              <a:tblGrid>
                <a:gridCol w="5365376">
                  <a:extLst>
                    <a:ext uri="{9D8B030D-6E8A-4147-A177-3AD203B41FA5}">
                      <a16:colId xmlns:a16="http://schemas.microsoft.com/office/drawing/2014/main" val="1201036028"/>
                    </a:ext>
                  </a:extLst>
                </a:gridCol>
                <a:gridCol w="5204012">
                  <a:extLst>
                    <a:ext uri="{9D8B030D-6E8A-4147-A177-3AD203B41FA5}">
                      <a16:colId xmlns:a16="http://schemas.microsoft.com/office/drawing/2014/main" val="2850338411"/>
                    </a:ext>
                  </a:extLst>
                </a:gridCol>
              </a:tblGrid>
              <a:tr h="472552">
                <a:tc>
                  <a:txBody>
                    <a:bodyPr/>
                    <a:lstStyle/>
                    <a:p>
                      <a:r>
                        <a:rPr lang="en-US" dirty="0"/>
                        <a:t>INPUT IMAGE</a:t>
                      </a:r>
                      <a:endParaRPr lang="en-IN" dirty="0"/>
                    </a:p>
                  </a:txBody>
                  <a:tcPr/>
                </a:tc>
                <a:tc>
                  <a:txBody>
                    <a:bodyPr/>
                    <a:lstStyle/>
                    <a:p>
                      <a:r>
                        <a:rPr lang="en-US" dirty="0"/>
                        <a:t>OUTPUT IMAGE</a:t>
                      </a:r>
                      <a:endParaRPr lang="en-IN" dirty="0"/>
                    </a:p>
                  </a:txBody>
                  <a:tcPr/>
                </a:tc>
                <a:extLst>
                  <a:ext uri="{0D108BD9-81ED-4DB2-BD59-A6C34878D82A}">
                    <a16:rowId xmlns:a16="http://schemas.microsoft.com/office/drawing/2014/main" val="2264401827"/>
                  </a:ext>
                </a:extLst>
              </a:tr>
              <a:tr h="4341740">
                <a:tc>
                  <a: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Size :5236x 3491 </a:t>
                      </a:r>
                    </a:p>
                  </a:txBody>
                  <a:tcPr/>
                </a:tc>
                <a:tc>
                  <a: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Size :7854x5236 </a:t>
                      </a:r>
                    </a:p>
                    <a:p>
                      <a:endParaRPr lang="en-IN" dirty="0"/>
                    </a:p>
                  </a:txBody>
                  <a:tcPr/>
                </a:tc>
                <a:extLst>
                  <a:ext uri="{0D108BD9-81ED-4DB2-BD59-A6C34878D82A}">
                    <a16:rowId xmlns:a16="http://schemas.microsoft.com/office/drawing/2014/main" val="838675916"/>
                  </a:ext>
                </a:extLst>
              </a:tr>
            </a:tbl>
          </a:graphicData>
        </a:graphic>
      </p:graphicFrame>
      <p:pic>
        <p:nvPicPr>
          <p:cNvPr id="12" name="Picture 11">
            <a:extLst>
              <a:ext uri="{FF2B5EF4-FFF2-40B4-BE49-F238E27FC236}">
                <a16:creationId xmlns:a16="http://schemas.microsoft.com/office/drawing/2014/main" id="{0CC5CB8A-19E0-421E-9BF3-7FBF9A959054}"/>
              </a:ext>
            </a:extLst>
          </p:cNvPr>
          <p:cNvPicPr>
            <a:picLocks noChangeAspect="1"/>
          </p:cNvPicPr>
          <p:nvPr/>
        </p:nvPicPr>
        <p:blipFill>
          <a:blip r:embed="rId2"/>
          <a:stretch>
            <a:fillRect/>
          </a:stretch>
        </p:blipFill>
        <p:spPr>
          <a:xfrm>
            <a:off x="952990" y="2331834"/>
            <a:ext cx="4874068" cy="3249689"/>
          </a:xfrm>
          <a:prstGeom prst="rect">
            <a:avLst/>
          </a:prstGeom>
        </p:spPr>
      </p:pic>
      <p:pic>
        <p:nvPicPr>
          <p:cNvPr id="14" name="Picture 13">
            <a:extLst>
              <a:ext uri="{FF2B5EF4-FFF2-40B4-BE49-F238E27FC236}">
                <a16:creationId xmlns:a16="http://schemas.microsoft.com/office/drawing/2014/main" id="{9072DAD5-E473-4577-A361-0BE6CACA5120}"/>
              </a:ext>
            </a:extLst>
          </p:cNvPr>
          <p:cNvPicPr>
            <a:picLocks noChangeAspect="1"/>
          </p:cNvPicPr>
          <p:nvPr/>
        </p:nvPicPr>
        <p:blipFill>
          <a:blip r:embed="rId3"/>
          <a:stretch>
            <a:fillRect/>
          </a:stretch>
        </p:blipFill>
        <p:spPr>
          <a:xfrm>
            <a:off x="6600266" y="2478250"/>
            <a:ext cx="4435288" cy="2956858"/>
          </a:xfrm>
          <a:prstGeom prst="rect">
            <a:avLst/>
          </a:prstGeom>
        </p:spPr>
      </p:pic>
    </p:spTree>
    <p:extLst>
      <p:ext uri="{BB962C8B-B14F-4D97-AF65-F5344CB8AC3E}">
        <p14:creationId xmlns:p14="http://schemas.microsoft.com/office/powerpoint/2010/main" val="1542324692"/>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57B3-5C66-288A-74BD-72165B7785AE}"/>
              </a:ext>
            </a:extLst>
          </p:cNvPr>
          <p:cNvSpPr>
            <a:spLocks noGrp="1"/>
          </p:cNvSpPr>
          <p:nvPr>
            <p:ph type="title"/>
          </p:nvPr>
        </p:nvSpPr>
        <p:spPr>
          <a:xfrm>
            <a:off x="685801" y="609601"/>
            <a:ext cx="10131427" cy="887259"/>
          </a:xfrm>
        </p:spPr>
        <p:txBody>
          <a:bodyPr/>
          <a:lstStyle/>
          <a:p>
            <a:r>
              <a:rPr lang="en-IN" dirty="0"/>
              <a:t>                                                 </a:t>
            </a:r>
            <a:r>
              <a:rPr lang="en-IN" sz="4000" b="1" dirty="0"/>
              <a:t>OUTPUT</a:t>
            </a:r>
            <a:endParaRPr lang="en-IN" b="1" dirty="0"/>
          </a:p>
        </p:txBody>
      </p:sp>
      <p:graphicFrame>
        <p:nvGraphicFramePr>
          <p:cNvPr id="11" name="Table 11">
            <a:extLst>
              <a:ext uri="{FF2B5EF4-FFF2-40B4-BE49-F238E27FC236}">
                <a16:creationId xmlns:a16="http://schemas.microsoft.com/office/drawing/2014/main" id="{6B305D6B-2377-4806-A883-96B3FB5FF206}"/>
              </a:ext>
            </a:extLst>
          </p:cNvPr>
          <p:cNvGraphicFramePr>
            <a:graphicFrameLocks noGrp="1"/>
          </p:cNvGraphicFramePr>
          <p:nvPr>
            <p:extLst>
              <p:ext uri="{D42A27DB-BD31-4B8C-83A1-F6EECF244321}">
                <p14:modId xmlns:p14="http://schemas.microsoft.com/office/powerpoint/2010/main" val="2963161166"/>
              </p:ext>
            </p:extLst>
          </p:nvPr>
        </p:nvGraphicFramePr>
        <p:xfrm>
          <a:off x="811306" y="1496862"/>
          <a:ext cx="10569388" cy="4953112"/>
        </p:xfrm>
        <a:graphic>
          <a:graphicData uri="http://schemas.openxmlformats.org/drawingml/2006/table">
            <a:tbl>
              <a:tblPr firstRow="1" bandRow="1">
                <a:tableStyleId>{5C22544A-7EE6-4342-B048-85BDC9FD1C3A}</a:tableStyleId>
              </a:tblPr>
              <a:tblGrid>
                <a:gridCol w="5365376">
                  <a:extLst>
                    <a:ext uri="{9D8B030D-6E8A-4147-A177-3AD203B41FA5}">
                      <a16:colId xmlns:a16="http://schemas.microsoft.com/office/drawing/2014/main" val="1201036028"/>
                    </a:ext>
                  </a:extLst>
                </a:gridCol>
                <a:gridCol w="5204012">
                  <a:extLst>
                    <a:ext uri="{9D8B030D-6E8A-4147-A177-3AD203B41FA5}">
                      <a16:colId xmlns:a16="http://schemas.microsoft.com/office/drawing/2014/main" val="2850338411"/>
                    </a:ext>
                  </a:extLst>
                </a:gridCol>
              </a:tblGrid>
              <a:tr h="472552">
                <a:tc>
                  <a:txBody>
                    <a:bodyPr/>
                    <a:lstStyle/>
                    <a:p>
                      <a:r>
                        <a:rPr lang="en-US" dirty="0"/>
                        <a:t>INPUT IMAGE</a:t>
                      </a:r>
                      <a:endParaRPr lang="en-IN" dirty="0"/>
                    </a:p>
                  </a:txBody>
                  <a:tcPr/>
                </a:tc>
                <a:tc>
                  <a:txBody>
                    <a:bodyPr/>
                    <a:lstStyle/>
                    <a:p>
                      <a:r>
                        <a:rPr lang="en-US" dirty="0"/>
                        <a:t>OUTPUT IMAGE</a:t>
                      </a:r>
                      <a:endParaRPr lang="en-IN" dirty="0"/>
                    </a:p>
                  </a:txBody>
                  <a:tcPr/>
                </a:tc>
                <a:extLst>
                  <a:ext uri="{0D108BD9-81ED-4DB2-BD59-A6C34878D82A}">
                    <a16:rowId xmlns:a16="http://schemas.microsoft.com/office/drawing/2014/main" val="2264401827"/>
                  </a:ext>
                </a:extLst>
              </a:tr>
              <a:tr h="4341740">
                <a:tc>
                  <a: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Size :1000x1503</a:t>
                      </a:r>
                    </a:p>
                  </a:txBody>
                  <a:tcPr/>
                </a:tc>
                <a:tc>
                  <a:txBody>
                    <a:bodyPr/>
                    <a:lstStyle/>
                    <a:p>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Size :800x1202</a:t>
                      </a:r>
                    </a:p>
                    <a:p>
                      <a:endParaRPr lang="en-IN" dirty="0"/>
                    </a:p>
                  </a:txBody>
                  <a:tcPr/>
                </a:tc>
                <a:extLst>
                  <a:ext uri="{0D108BD9-81ED-4DB2-BD59-A6C34878D82A}">
                    <a16:rowId xmlns:a16="http://schemas.microsoft.com/office/drawing/2014/main" val="838675916"/>
                  </a:ext>
                </a:extLst>
              </a:tr>
            </a:tbl>
          </a:graphicData>
        </a:graphic>
      </p:graphicFrame>
      <p:pic>
        <p:nvPicPr>
          <p:cNvPr id="4" name="Picture 3">
            <a:extLst>
              <a:ext uri="{FF2B5EF4-FFF2-40B4-BE49-F238E27FC236}">
                <a16:creationId xmlns:a16="http://schemas.microsoft.com/office/drawing/2014/main" id="{473D5B81-D5BB-4146-9107-C53389218933}"/>
              </a:ext>
            </a:extLst>
          </p:cNvPr>
          <p:cNvPicPr>
            <a:picLocks noChangeAspect="1"/>
          </p:cNvPicPr>
          <p:nvPr/>
        </p:nvPicPr>
        <p:blipFill>
          <a:blip r:embed="rId2"/>
          <a:stretch>
            <a:fillRect/>
          </a:stretch>
        </p:blipFill>
        <p:spPr>
          <a:xfrm>
            <a:off x="2156093" y="2274298"/>
            <a:ext cx="1967672" cy="2957411"/>
          </a:xfrm>
          <a:prstGeom prst="rect">
            <a:avLst/>
          </a:prstGeom>
        </p:spPr>
      </p:pic>
      <p:pic>
        <p:nvPicPr>
          <p:cNvPr id="6" name="Picture 5">
            <a:extLst>
              <a:ext uri="{FF2B5EF4-FFF2-40B4-BE49-F238E27FC236}">
                <a16:creationId xmlns:a16="http://schemas.microsoft.com/office/drawing/2014/main" id="{293AA78B-0F65-454C-B16E-7D387438AD11}"/>
              </a:ext>
            </a:extLst>
          </p:cNvPr>
          <p:cNvPicPr>
            <a:picLocks noChangeAspect="1"/>
          </p:cNvPicPr>
          <p:nvPr/>
        </p:nvPicPr>
        <p:blipFill>
          <a:blip r:embed="rId3"/>
          <a:stretch>
            <a:fillRect/>
          </a:stretch>
        </p:blipFill>
        <p:spPr>
          <a:xfrm>
            <a:off x="7409412" y="2147721"/>
            <a:ext cx="2138002" cy="3213417"/>
          </a:xfrm>
          <a:prstGeom prst="rect">
            <a:avLst/>
          </a:prstGeom>
        </p:spPr>
      </p:pic>
    </p:spTree>
    <p:extLst>
      <p:ext uri="{BB962C8B-B14F-4D97-AF65-F5344CB8AC3E}">
        <p14:creationId xmlns:p14="http://schemas.microsoft.com/office/powerpoint/2010/main" val="355718880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F19B-0324-428D-BF11-8E86280F62BE}"/>
              </a:ext>
            </a:extLst>
          </p:cNvPr>
          <p:cNvSpPr>
            <a:spLocks noGrp="1"/>
          </p:cNvSpPr>
          <p:nvPr>
            <p:ph type="title"/>
          </p:nvPr>
        </p:nvSpPr>
        <p:spPr>
          <a:xfrm>
            <a:off x="685801" y="609602"/>
            <a:ext cx="10131427" cy="896470"/>
          </a:xfrm>
        </p:spPr>
        <p:txBody>
          <a:bodyPr>
            <a:normAutofit/>
          </a:bodyPr>
          <a:lstStyle/>
          <a:p>
            <a:r>
              <a:rPr lang="en-US" sz="4000" b="1" dirty="0"/>
              <a:t>CONCLUSION:</a:t>
            </a:r>
            <a:endParaRPr lang="en-IN" sz="4000" b="1" dirty="0"/>
          </a:p>
        </p:txBody>
      </p:sp>
      <p:sp>
        <p:nvSpPr>
          <p:cNvPr id="3" name="Text Placeholder 2">
            <a:extLst>
              <a:ext uri="{FF2B5EF4-FFF2-40B4-BE49-F238E27FC236}">
                <a16:creationId xmlns:a16="http://schemas.microsoft.com/office/drawing/2014/main" id="{779A3238-EA3B-49DF-B038-55C4DC738A59}"/>
              </a:ext>
            </a:extLst>
          </p:cNvPr>
          <p:cNvSpPr>
            <a:spLocks noGrp="1"/>
          </p:cNvSpPr>
          <p:nvPr>
            <p:ph type="body" idx="1"/>
          </p:nvPr>
        </p:nvSpPr>
        <p:spPr>
          <a:xfrm>
            <a:off x="685800" y="1891553"/>
            <a:ext cx="10131428" cy="3012141"/>
          </a:xfrm>
        </p:spPr>
        <p:txBody>
          <a:bodyPr/>
          <a:lstStyle/>
          <a:p>
            <a:r>
              <a:rPr lang="en-US" b="1" dirty="0"/>
              <a:t>Resizing an image can be useful in image processing tasks such as object detection, image recognition, and image segmentation because it allows the processing to be performed on a smaller image, reducing computational time and memory usage. Resizing images is frequently required for web development, as images that are too large can slow down website loading times and take up too much storage space. Resizing an image to a specific size is important for printing because printing an image that is too large or too small can result in a loss of detail or quality.</a:t>
            </a:r>
            <a:endParaRPr lang="en-IN" b="1" dirty="0"/>
          </a:p>
        </p:txBody>
      </p:sp>
    </p:spTree>
    <p:extLst>
      <p:ext uri="{BB962C8B-B14F-4D97-AF65-F5344CB8AC3E}">
        <p14:creationId xmlns:p14="http://schemas.microsoft.com/office/powerpoint/2010/main" val="1036717151"/>
      </p:ext>
    </p:extLst>
  </p:cSld>
  <p:clrMapOvr>
    <a:masterClrMapping/>
  </p:clrMapOvr>
  <p:transition spd="slow">
    <p:cover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22A19-BEA9-4C54-882F-17C2492EB66B}"/>
              </a:ext>
            </a:extLst>
          </p:cNvPr>
          <p:cNvSpPr>
            <a:spLocks noGrp="1"/>
          </p:cNvSpPr>
          <p:nvPr>
            <p:ph type="title"/>
          </p:nvPr>
        </p:nvSpPr>
        <p:spPr>
          <a:xfrm>
            <a:off x="1241613" y="2097742"/>
            <a:ext cx="10131427" cy="3124199"/>
          </a:xfrm>
        </p:spPr>
        <p:txBody>
          <a:bodyPr>
            <a:normAutofit/>
          </a:bodyPr>
          <a:lstStyle/>
          <a:p>
            <a:r>
              <a:rPr lang="en-US" sz="6600" b="1" dirty="0"/>
              <a:t>              THANK YOU</a:t>
            </a:r>
            <a:endParaRPr lang="en-IN" sz="6600" b="1" dirty="0"/>
          </a:p>
        </p:txBody>
      </p:sp>
    </p:spTree>
    <p:extLst>
      <p:ext uri="{BB962C8B-B14F-4D97-AF65-F5344CB8AC3E}">
        <p14:creationId xmlns:p14="http://schemas.microsoft.com/office/powerpoint/2010/main" val="818567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B6B5-4EFC-A8D0-DD62-8202FB809868}"/>
              </a:ext>
            </a:extLst>
          </p:cNvPr>
          <p:cNvSpPr>
            <a:spLocks noGrp="1"/>
          </p:cNvSpPr>
          <p:nvPr>
            <p:ph type="title"/>
          </p:nvPr>
        </p:nvSpPr>
        <p:spPr>
          <a:xfrm>
            <a:off x="685801" y="609602"/>
            <a:ext cx="10131427" cy="1388300"/>
          </a:xfrm>
        </p:spPr>
        <p:txBody>
          <a:bodyPr>
            <a:normAutofit/>
          </a:bodyPr>
          <a:lstStyle/>
          <a:p>
            <a:r>
              <a:rPr lang="en-IN" sz="3600" b="1" dirty="0"/>
              <a:t>AIM OF THIS PROJECT :</a:t>
            </a:r>
          </a:p>
        </p:txBody>
      </p:sp>
      <p:sp>
        <p:nvSpPr>
          <p:cNvPr id="4" name="TextBox 3">
            <a:extLst>
              <a:ext uri="{FF2B5EF4-FFF2-40B4-BE49-F238E27FC236}">
                <a16:creationId xmlns:a16="http://schemas.microsoft.com/office/drawing/2014/main" id="{99E28DD9-183D-48A7-6248-AC50EA0023BB}"/>
              </a:ext>
            </a:extLst>
          </p:cNvPr>
          <p:cNvSpPr txBox="1"/>
          <p:nvPr/>
        </p:nvSpPr>
        <p:spPr>
          <a:xfrm>
            <a:off x="268941" y="2242159"/>
            <a:ext cx="11510683" cy="1569660"/>
          </a:xfrm>
          <a:prstGeom prst="rect">
            <a:avLst/>
          </a:prstGeom>
          <a:noFill/>
        </p:spPr>
        <p:txBody>
          <a:bodyPr wrap="square" rtlCol="0">
            <a:spAutoFit/>
          </a:bodyPr>
          <a:lstStyle/>
          <a:p>
            <a:pPr marL="285750" indent="-285750">
              <a:buFont typeface="Arial" panose="020B0604020202020204" pitchFamily="34" charset="0"/>
              <a:buChar char="•"/>
            </a:pPr>
            <a:r>
              <a:rPr lang="en-IN" sz="2400" b="1" dirty="0"/>
              <a:t>The aim of the project  is to resize the input image given by user .This is done  by manipulating the dimension of the image and by this image size get resized and output image is gets stored.</a:t>
            </a:r>
          </a:p>
          <a:p>
            <a:pPr marL="285750" indent="-285750">
              <a:buFont typeface="Arial" panose="020B0604020202020204" pitchFamily="34" charset="0"/>
              <a:buChar char="•"/>
            </a:pPr>
            <a:r>
              <a:rPr lang="en-IN" sz="2400" b="1" dirty="0"/>
              <a:t>The  c-code is done with the help of </a:t>
            </a:r>
            <a:r>
              <a:rPr lang="en-IN" sz="2400" b="1" dirty="0" err="1"/>
              <a:t>Stb</a:t>
            </a:r>
            <a:r>
              <a:rPr lang="en-IN" sz="2400" b="1" dirty="0"/>
              <a:t> </a:t>
            </a:r>
            <a:r>
              <a:rPr lang="en-IN" sz="2400" b="1" dirty="0" err="1"/>
              <a:t>libary</a:t>
            </a:r>
            <a:endParaRPr lang="en-IN" sz="2400" b="1" dirty="0"/>
          </a:p>
        </p:txBody>
      </p:sp>
    </p:spTree>
    <p:extLst>
      <p:ext uri="{BB962C8B-B14F-4D97-AF65-F5344CB8AC3E}">
        <p14:creationId xmlns:p14="http://schemas.microsoft.com/office/powerpoint/2010/main" val="24751031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D024-0E08-4392-DBAA-110AC7300BFD}"/>
              </a:ext>
            </a:extLst>
          </p:cNvPr>
          <p:cNvSpPr>
            <a:spLocks noGrp="1"/>
          </p:cNvSpPr>
          <p:nvPr>
            <p:ph type="title"/>
          </p:nvPr>
        </p:nvSpPr>
        <p:spPr>
          <a:xfrm>
            <a:off x="3604886" y="1971427"/>
            <a:ext cx="4982227" cy="1457573"/>
          </a:xfrm>
        </p:spPr>
        <p:txBody>
          <a:bodyPr>
            <a:normAutofit/>
          </a:bodyPr>
          <a:lstStyle/>
          <a:p>
            <a:r>
              <a:rPr lang="en-IN" sz="5400" b="1" dirty="0"/>
              <a:t>INTRODUCTION</a:t>
            </a:r>
          </a:p>
        </p:txBody>
      </p:sp>
    </p:spTree>
    <p:extLst>
      <p:ext uri="{BB962C8B-B14F-4D97-AF65-F5344CB8AC3E}">
        <p14:creationId xmlns:p14="http://schemas.microsoft.com/office/powerpoint/2010/main" val="3626301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EB9E-C1FF-881A-E20E-D277CD2047E2}"/>
              </a:ext>
            </a:extLst>
          </p:cNvPr>
          <p:cNvSpPr>
            <a:spLocks noGrp="1"/>
          </p:cNvSpPr>
          <p:nvPr>
            <p:ph type="title"/>
          </p:nvPr>
        </p:nvSpPr>
        <p:spPr>
          <a:xfrm>
            <a:off x="685801" y="609601"/>
            <a:ext cx="10131425" cy="605246"/>
          </a:xfrm>
        </p:spPr>
        <p:txBody>
          <a:bodyPr>
            <a:normAutofit fontScale="90000"/>
          </a:bodyPr>
          <a:lstStyle/>
          <a:p>
            <a:r>
              <a:rPr lang="en-IN" b="1" dirty="0"/>
              <a:t>IMAGE RESIZING</a:t>
            </a:r>
          </a:p>
        </p:txBody>
      </p:sp>
      <p:sp>
        <p:nvSpPr>
          <p:cNvPr id="3" name="TextBox 2">
            <a:extLst>
              <a:ext uri="{FF2B5EF4-FFF2-40B4-BE49-F238E27FC236}">
                <a16:creationId xmlns:a16="http://schemas.microsoft.com/office/drawing/2014/main" id="{8B015F4E-63AC-3051-B3DC-ABB3CB2CC55D}"/>
              </a:ext>
            </a:extLst>
          </p:cNvPr>
          <p:cNvSpPr txBox="1"/>
          <p:nvPr/>
        </p:nvSpPr>
        <p:spPr>
          <a:xfrm>
            <a:off x="685801" y="1645920"/>
            <a:ext cx="10995211" cy="4216539"/>
          </a:xfrm>
          <a:prstGeom prst="rect">
            <a:avLst/>
          </a:prstGeom>
          <a:noFill/>
        </p:spPr>
        <p:txBody>
          <a:bodyPr wrap="square" rtlCol="0">
            <a:spAutoFit/>
          </a:bodyPr>
          <a:lstStyle/>
          <a:p>
            <a:pPr marL="285750" indent="-285750">
              <a:buFont typeface="Arial" panose="020B0604020202020204" pitchFamily="34" charset="0"/>
              <a:buChar char="•"/>
            </a:pPr>
            <a:r>
              <a:rPr lang="en-IN" sz="2400" b="1" dirty="0"/>
              <a:t>Resizing the image refers to changing the dimensions of an image by either reducing or increasing the size.</a:t>
            </a:r>
          </a:p>
          <a:p>
            <a:endParaRPr lang="en-IN" sz="2000" b="1" dirty="0"/>
          </a:p>
          <a:p>
            <a:endParaRPr lang="en-IN" sz="2000" b="1" dirty="0"/>
          </a:p>
          <a:p>
            <a:pPr marL="285750" indent="-285750">
              <a:buFont typeface="Arial" panose="020B0604020202020204" pitchFamily="34" charset="0"/>
              <a:buChar char="•"/>
            </a:pPr>
            <a:r>
              <a:rPr lang="en-IN" sz="2000" b="1" dirty="0"/>
              <a:t>The techniques used for image resizing in this project is with STB library which performs resampling and interpolation to resize the image.</a:t>
            </a:r>
          </a:p>
          <a:p>
            <a:pPr marL="285750" indent="-285750">
              <a:buFont typeface="Arial" panose="020B0604020202020204" pitchFamily="34" charset="0"/>
              <a:buChar char="•"/>
            </a:pPr>
            <a:endParaRPr lang="en-IN" sz="2000" b="1" dirty="0"/>
          </a:p>
          <a:p>
            <a:endParaRPr lang="en-IN" sz="2000" b="1" dirty="0"/>
          </a:p>
          <a:p>
            <a:pPr marL="285750" indent="-285750">
              <a:buFont typeface="Arial" panose="020B0604020202020204" pitchFamily="34" charset="0"/>
              <a:buChar char="•"/>
            </a:pPr>
            <a:r>
              <a:rPr lang="en-IN" sz="2000" b="1" dirty="0"/>
              <a:t>The main method to implement resize is interpolation</a:t>
            </a:r>
          </a:p>
          <a:p>
            <a:pPr marL="285750" indent="-285750">
              <a:buFont typeface="Arial" panose="020B0604020202020204" pitchFamily="34" charset="0"/>
              <a:buChar char="•"/>
            </a:pPr>
            <a:endParaRPr lang="en-IN" sz="2000" b="1" dirty="0"/>
          </a:p>
          <a:p>
            <a:endParaRPr lang="en-IN" sz="2000" b="1" dirty="0"/>
          </a:p>
          <a:p>
            <a:pPr marL="285750" indent="-285750">
              <a:buFont typeface="Arial" panose="020B0604020202020204" pitchFamily="34" charset="0"/>
              <a:buChar char="•"/>
            </a:pPr>
            <a:r>
              <a:rPr lang="en-IN" sz="2000" b="1" dirty="0"/>
              <a:t>The quality of the resized image can be influenced by the scale factor and the type of image is resized.</a:t>
            </a:r>
          </a:p>
        </p:txBody>
      </p:sp>
    </p:spTree>
    <p:extLst>
      <p:ext uri="{BB962C8B-B14F-4D97-AF65-F5344CB8AC3E}">
        <p14:creationId xmlns:p14="http://schemas.microsoft.com/office/powerpoint/2010/main" val="219722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4348-43EC-8364-B0FC-C603E7D664F1}"/>
              </a:ext>
            </a:extLst>
          </p:cNvPr>
          <p:cNvSpPr>
            <a:spLocks noGrp="1"/>
          </p:cNvSpPr>
          <p:nvPr>
            <p:ph type="title"/>
          </p:nvPr>
        </p:nvSpPr>
        <p:spPr/>
        <p:txBody>
          <a:bodyPr/>
          <a:lstStyle/>
          <a:p>
            <a:r>
              <a:rPr lang="en-IN" b="1" dirty="0"/>
              <a:t>INTERPOLATION:</a:t>
            </a:r>
          </a:p>
        </p:txBody>
      </p:sp>
      <p:sp>
        <p:nvSpPr>
          <p:cNvPr id="3" name="TextBox 2">
            <a:extLst>
              <a:ext uri="{FF2B5EF4-FFF2-40B4-BE49-F238E27FC236}">
                <a16:creationId xmlns:a16="http://schemas.microsoft.com/office/drawing/2014/main" id="{6BFE8864-5359-8A68-395B-0A19E74E04D6}"/>
              </a:ext>
            </a:extLst>
          </p:cNvPr>
          <p:cNvSpPr txBox="1"/>
          <p:nvPr/>
        </p:nvSpPr>
        <p:spPr>
          <a:xfrm>
            <a:off x="816429" y="2228671"/>
            <a:ext cx="9437913" cy="1569660"/>
          </a:xfrm>
          <a:prstGeom prst="rect">
            <a:avLst/>
          </a:prstGeom>
          <a:noFill/>
        </p:spPr>
        <p:txBody>
          <a:bodyPr wrap="square" rtlCol="0">
            <a:spAutoFit/>
          </a:bodyPr>
          <a:lstStyle/>
          <a:p>
            <a:r>
              <a:rPr lang="en-US" sz="2400" b="1" dirty="0"/>
              <a:t>Interpolation: This is the process of estimating the values of the missing pixels in the new image. The interpolation method used can affect the quality of the resized image, as different methods can result in different amounts of blurring or jaggedness in the resized image.</a:t>
            </a:r>
            <a:endParaRPr lang="en-IN" sz="2400" b="1" dirty="0"/>
          </a:p>
        </p:txBody>
      </p:sp>
    </p:spTree>
    <p:extLst>
      <p:ext uri="{BB962C8B-B14F-4D97-AF65-F5344CB8AC3E}">
        <p14:creationId xmlns:p14="http://schemas.microsoft.com/office/powerpoint/2010/main" val="189881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D407B-744E-90AE-45B4-F83C8D668A3A}"/>
              </a:ext>
            </a:extLst>
          </p:cNvPr>
          <p:cNvSpPr>
            <a:spLocks noGrp="1"/>
          </p:cNvSpPr>
          <p:nvPr>
            <p:ph type="title"/>
          </p:nvPr>
        </p:nvSpPr>
        <p:spPr>
          <a:xfrm>
            <a:off x="1277471" y="466165"/>
            <a:ext cx="10131425" cy="428514"/>
          </a:xfrm>
        </p:spPr>
        <p:txBody>
          <a:bodyPr>
            <a:noAutofit/>
          </a:bodyPr>
          <a:lstStyle/>
          <a:p>
            <a:r>
              <a:rPr lang="en-IN" sz="2800" b="1" dirty="0"/>
              <a:t>Things to be known before the code:</a:t>
            </a:r>
          </a:p>
        </p:txBody>
      </p:sp>
      <p:sp>
        <p:nvSpPr>
          <p:cNvPr id="3" name="TextBox 2">
            <a:extLst>
              <a:ext uri="{FF2B5EF4-FFF2-40B4-BE49-F238E27FC236}">
                <a16:creationId xmlns:a16="http://schemas.microsoft.com/office/drawing/2014/main" id="{7CF91E5C-4945-4F8A-A3B7-D4B67F92922E}"/>
              </a:ext>
            </a:extLst>
          </p:cNvPr>
          <p:cNvSpPr txBox="1"/>
          <p:nvPr/>
        </p:nvSpPr>
        <p:spPr>
          <a:xfrm>
            <a:off x="848473" y="1225689"/>
            <a:ext cx="9968753" cy="5016758"/>
          </a:xfrm>
          <a:prstGeom prst="rect">
            <a:avLst/>
          </a:prstGeom>
          <a:noFill/>
        </p:spPr>
        <p:txBody>
          <a:bodyPr wrap="square" rtlCol="0">
            <a:spAutoFit/>
          </a:bodyPr>
          <a:lstStyle/>
          <a:p>
            <a:pPr>
              <a:buFont typeface="+mj-lt"/>
              <a:buAutoNum type="arabicPeriod"/>
            </a:pPr>
            <a:r>
              <a:rPr lang="en-US" sz="2000" dirty="0"/>
              <a:t>C Programming Language: The code is written in C, so understanding the basic syntax, structure, and function of the C programming language is important.</a:t>
            </a:r>
          </a:p>
          <a:p>
            <a:pPr>
              <a:buFont typeface="+mj-lt"/>
              <a:buAutoNum type="arabicPeriod"/>
            </a:pPr>
            <a:endParaRPr lang="en-US" sz="2000" dirty="0"/>
          </a:p>
          <a:p>
            <a:pPr>
              <a:buFont typeface="+mj-lt"/>
              <a:buAutoNum type="arabicPeriod"/>
            </a:pPr>
            <a:r>
              <a:rPr lang="en-US" sz="2000" dirty="0"/>
              <a:t>Image Processing: Understanding the basic concepts of image processing, such as image size, resolution, color depth, and channels, is important to understand how to resize an image.</a:t>
            </a:r>
          </a:p>
          <a:p>
            <a:endParaRPr lang="en-US" sz="2000" dirty="0"/>
          </a:p>
          <a:p>
            <a:r>
              <a:rPr lang="en-US" sz="2000" dirty="0"/>
              <a:t>3Libraries Used: The code makes use of several libraries, including </a:t>
            </a:r>
            <a:r>
              <a:rPr lang="en-US" sz="2000" dirty="0" err="1"/>
              <a:t>stb_image</a:t>
            </a:r>
            <a:r>
              <a:rPr lang="en-US" sz="2000" dirty="0"/>
              <a:t>, </a:t>
            </a:r>
            <a:r>
              <a:rPr lang="en-US" sz="2000" dirty="0" err="1"/>
              <a:t>stb_image_resize</a:t>
            </a:r>
            <a:r>
              <a:rPr lang="en-US" sz="2000" dirty="0"/>
              <a:t>, and </a:t>
            </a:r>
            <a:r>
              <a:rPr lang="en-US" sz="2000" dirty="0" err="1"/>
              <a:t>stb_image_write</a:t>
            </a:r>
            <a:r>
              <a:rPr lang="en-US" sz="2000" dirty="0"/>
              <a:t>. It is important to have a basic understanding of these libraries and their functions.</a:t>
            </a:r>
          </a:p>
          <a:p>
            <a:endParaRPr lang="en-US" sz="2000" dirty="0"/>
          </a:p>
          <a:p>
            <a:r>
              <a:rPr lang="en-US" sz="2000" dirty="0"/>
              <a:t>4Input/Output Operations: Understanding the basic input and output operations in C, such as reading from the standard input and writing to a file, is important to understand how the code takes input from the user and saves the resized image to a file.</a:t>
            </a:r>
          </a:p>
          <a:p>
            <a:pPr>
              <a:buFont typeface="+mj-lt"/>
              <a:buAutoNum type="arabicPeriod"/>
            </a:pPr>
            <a:endParaRPr lang="en-US" sz="2000" dirty="0"/>
          </a:p>
          <a:p>
            <a:r>
              <a:rPr lang="en-US" sz="2000" dirty="0"/>
              <a:t>5.Dynamic Memory Allocation: Understanding dynamic memory allocation in C, such as malloc and free, is important to understand how the code allocates memory for the resized image</a:t>
            </a:r>
            <a:r>
              <a:rPr lang="en-US" dirty="0"/>
              <a:t>.</a:t>
            </a:r>
          </a:p>
        </p:txBody>
      </p:sp>
    </p:spTree>
    <p:extLst>
      <p:ext uri="{BB962C8B-B14F-4D97-AF65-F5344CB8AC3E}">
        <p14:creationId xmlns:p14="http://schemas.microsoft.com/office/powerpoint/2010/main" val="3381100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F57B-5D27-5179-7B65-512A5E521E4A}"/>
              </a:ext>
            </a:extLst>
          </p:cNvPr>
          <p:cNvSpPr>
            <a:spLocks noGrp="1"/>
          </p:cNvSpPr>
          <p:nvPr>
            <p:ph type="title"/>
          </p:nvPr>
        </p:nvSpPr>
        <p:spPr>
          <a:xfrm>
            <a:off x="4365322" y="2135688"/>
            <a:ext cx="2917086" cy="1537570"/>
          </a:xfrm>
        </p:spPr>
        <p:txBody>
          <a:bodyPr>
            <a:normAutofit/>
          </a:bodyPr>
          <a:lstStyle/>
          <a:p>
            <a:r>
              <a:rPr lang="en-IN" sz="4000" b="1" dirty="0"/>
              <a:t>FUNCTIONS</a:t>
            </a:r>
          </a:p>
        </p:txBody>
      </p:sp>
    </p:spTree>
    <p:extLst>
      <p:ext uri="{BB962C8B-B14F-4D97-AF65-F5344CB8AC3E}">
        <p14:creationId xmlns:p14="http://schemas.microsoft.com/office/powerpoint/2010/main" val="39162753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Parallax</Template>
  <TotalTime>675</TotalTime>
  <Words>2943</Words>
  <Application>Microsoft Office PowerPoint</Application>
  <PresentationFormat>Widescreen</PresentationFormat>
  <Paragraphs>240</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Unicode MS</vt:lpstr>
      <vt:lpstr>Calibri</vt:lpstr>
      <vt:lpstr>Calibri Light</vt:lpstr>
      <vt:lpstr>Söhne</vt:lpstr>
      <vt:lpstr>Times New Roman</vt:lpstr>
      <vt:lpstr>Celestial</vt:lpstr>
      <vt:lpstr>Problem solving in c programming</vt:lpstr>
      <vt:lpstr>I.V.SRICHANDRA-CB.EN.U4AIE22165. KISHOR .S-CB.EN.U4AIE22128. Y.SUDHEER KUMAR CHOWDARY-CB.EN.U4AIE22151. VILLA SRI SAI ABHIRAM- CB.EN.U4AIE22168.   </vt:lpstr>
      <vt:lpstr>           RESIZE OF AN IMAGE IN C PROGRAMMING</vt:lpstr>
      <vt:lpstr>AIM OF THIS PROJECT :</vt:lpstr>
      <vt:lpstr>INTRODUCTION</vt:lpstr>
      <vt:lpstr>IMAGE RESIZING</vt:lpstr>
      <vt:lpstr>INTERPOLATION:</vt:lpstr>
      <vt:lpstr>Things to be known before the code:</vt:lpstr>
      <vt:lpstr>FUNCTIONS</vt:lpstr>
      <vt:lpstr>Stdio.h</vt:lpstr>
      <vt:lpstr>STDLIB.H</vt:lpstr>
      <vt:lpstr>stb_image</vt:lpstr>
      <vt:lpstr>stbi_load</vt:lpstr>
      <vt:lpstr>Stbi_write:</vt:lpstr>
      <vt:lpstr>stbir_resize_uint8</vt:lpstr>
      <vt:lpstr>STB_IMAGE_RESIZE</vt:lpstr>
      <vt:lpstr>                                            ALGORITHM</vt:lpstr>
      <vt:lpstr>             C PROGRAMMING CODE</vt:lpstr>
      <vt:lpstr>PowerPoint Presentation</vt:lpstr>
      <vt:lpstr>PowerPoint Presentation</vt:lpstr>
      <vt:lpstr>PowerPoint Presentation</vt:lpstr>
      <vt:lpstr>CODE EXPALAINATION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OUTPUT</vt:lpstr>
      <vt:lpstr>                                                 OUTPUT</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C-PROGRAMMING PROJECT SEM - 1</dc:title>
  <dc:creator>Kishor S [CB.EN.U4AIE22128]</dc:creator>
  <cp:lastModifiedBy>IPPATAPU VENKATA SRICHANDRA - [CB.EN.U4AIE22165]</cp:lastModifiedBy>
  <cp:revision>9</cp:revision>
  <dcterms:created xsi:type="dcterms:W3CDTF">2023-02-13T15:17:45Z</dcterms:created>
  <dcterms:modified xsi:type="dcterms:W3CDTF">2023-02-14T05:32:40Z</dcterms:modified>
</cp:coreProperties>
</file>